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7_F1D42B8D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</p:sldMasterIdLst>
  <p:notesMasterIdLst>
    <p:notesMasterId r:id="rId34"/>
  </p:notesMasterIdLst>
  <p:sldIdLst>
    <p:sldId id="256" r:id="rId5"/>
    <p:sldId id="270" r:id="rId6"/>
    <p:sldId id="296" r:id="rId7"/>
    <p:sldId id="300" r:id="rId8"/>
    <p:sldId id="302" r:id="rId9"/>
    <p:sldId id="303" r:id="rId10"/>
    <p:sldId id="297" r:id="rId11"/>
    <p:sldId id="291" r:id="rId12"/>
    <p:sldId id="294" r:id="rId13"/>
    <p:sldId id="307" r:id="rId14"/>
    <p:sldId id="308" r:id="rId15"/>
    <p:sldId id="306" r:id="rId16"/>
    <p:sldId id="309" r:id="rId17"/>
    <p:sldId id="310" r:id="rId18"/>
    <p:sldId id="305" r:id="rId19"/>
    <p:sldId id="311" r:id="rId20"/>
    <p:sldId id="298" r:id="rId21"/>
    <p:sldId id="312" r:id="rId22"/>
    <p:sldId id="314" r:id="rId23"/>
    <p:sldId id="292" r:id="rId24"/>
    <p:sldId id="278" r:id="rId25"/>
    <p:sldId id="287" r:id="rId26"/>
    <p:sldId id="284" r:id="rId27"/>
    <p:sldId id="285" r:id="rId28"/>
    <p:sldId id="289" r:id="rId29"/>
    <p:sldId id="286" r:id="rId30"/>
    <p:sldId id="290" r:id="rId31"/>
    <p:sldId id="295" r:id="rId32"/>
    <p:sldId id="267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ill Sans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2F6609-EEC5-AD0C-8E8D-56D3C93119D6}" name="Gunnar Eng" initials="GE" userId="S::gunnare@headquarters.mpfpr.com::fd3cab96-c94b-4615-b6bb-f3ff2d1caafc" providerId="AD"/>
  <p188:author id="{785C1733-A534-D84C-37CF-C7F56F3A07BF}" name="Madi Lutz" initials="ML" userId="S::madil@headquarters.mpfpr.com::d52c1ea7-2541-4e51-8a68-1d3b1ef38c82" providerId="AD"/>
  <p188:author id="{64941385-1710-8792-5945-6549F5BFD747}" name="Patti Grod" initials="PG" userId="S::pattig@headquarters.mpfpr.com::6c83dbe4-427c-4435-9985-41d873f6caa5" providerId="AD"/>
  <p188:author id="{285D19DC-BD56-79A5-F982-1FCE6A60569E}" name="Diane Roberts" initials="DR" userId="S::dianer@headquarters.mpfpr.com::2fdd2ae2-e67b-41b2-8647-9ddba04f48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F1682-FBEC-1D7E-D415-106605F4EE70}" v="7" dt="2022-02-28T18:57:08.001"/>
    <p1510:client id="{05B8EC2B-ADA6-E742-DBF5-928B387B42B8}" v="25" dt="2022-02-28T18:51:50.435"/>
    <p1510:client id="{0758021A-8DA1-ECE6-9E4D-BB6B5D9D32A0}" v="17" dt="2022-02-25T18:08:38.388"/>
    <p1510:client id="{08D0EFDC-7490-26F5-897D-5E8FFDC4E255}" v="2" dt="2022-12-12T20:30:53.294"/>
    <p1510:client id="{18C24046-39B1-030F-93B0-31492617AB83}" v="16" dt="2022-12-12T21:48:02.149"/>
    <p1510:client id="{195D4304-3AB5-BAF9-25FB-89FAC53528E6}" v="285" dt="2022-11-21T22:56:04.153"/>
    <p1510:client id="{19922465-AF03-98B4-5B5D-2251B86A0B5D}" v="623" dt="2022-11-21T17:17:45.451"/>
    <p1510:client id="{241A053F-BC1B-0EBF-7C53-48E0EF712AFE}" v="7" dt="2022-11-22T14:17:36.501"/>
    <p1510:client id="{379B9018-D004-69A1-B705-9750B5F0F9CA}" v="1" dt="2022-12-13T16:53:56.983"/>
    <p1510:client id="{3E8652AC-3FF8-10B7-795A-B9A0E55F2883}" v="1" dt="2022-12-16T16:14:09.190"/>
    <p1510:client id="{44E4DDDB-E15C-C318-DF04-95E4098501D0}" v="10" dt="2022-02-25T23:05:50.340"/>
    <p1510:client id="{519F8442-FFE1-F316-B1BF-2F0A7610C668}" v="159" dt="2022-12-07T19:53:59.290"/>
    <p1510:client id="{5228F8F8-FC81-4025-2120-A2BDDB88F193}" v="401" dt="2022-12-12T20:24:47.495"/>
    <p1510:client id="{6F816360-E57C-CC44-F10F-38D7904DC82A}" v="964" dt="2022-12-12T20:26:47.582"/>
    <p1510:client id="{75C9F6C6-8EE5-F7B0-CC0E-03768C48A39D}" v="136" dt="2022-11-30T01:29:28.280"/>
    <p1510:client id="{8736726C-5D92-6A39-42C0-4C52ABA6CD22}" v="83" dt="2022-11-21T20:32:07.573"/>
    <p1510:client id="{96F18998-242D-D171-CF4A-81346953E9E3}" v="37" dt="2022-02-25T22:10:37.639"/>
    <p1510:client id="{A9198AB1-74B3-4753-BF3C-10EF22776E6D}" v="138" dt="2022-02-23T17:51:25.473"/>
    <p1510:client id="{AB7E2566-D0F6-BFF2-751E-980EFF6B0BE9}" v="1463" dt="2022-11-18T20:23:03.724"/>
    <p1510:client id="{AC853590-1F37-0D08-194A-881A6CEE66C1}" v="1" dt="2022-11-21T20:39:23.501"/>
    <p1510:client id="{C2C3D160-93B4-FA66-64D1-FA5F7B4AD201}" v="1" dt="2022-11-21T23:02:02.593"/>
    <p1510:client id="{C7FE2742-C119-9D26-EE55-95C1AEA84BB5}" v="2" dt="2022-02-25T18:05:56.577"/>
    <p1510:client id="{CCE30183-82DA-AFAD-9BEC-4DF1207FBC96}" v="59" dt="2022-12-12T21:41:25.863"/>
    <p1510:client id="{D0579388-C83A-D29A-38D8-714BDFBEC7FE}" v="58" dt="2022-11-21T18:41:22.435"/>
    <p1510:client id="{D7F5E62C-8A06-7F77-680A-9321483B5881}" v="19" dt="2022-02-25T15:24:41.009"/>
    <p1510:client id="{DFD5C03B-F864-0D48-382C-44803DE73B6E}" v="11" dt="2022-02-25T19:13:23.141"/>
    <p1510:client id="{E4BCC773-8754-9319-B3CA-3D581F442404}" v="45" dt="2022-02-28T18:32:59.119"/>
    <p1510:client id="{E79104FB-F8FC-DFC0-6840-222E5A73B50D}" v="83" dt="2022-12-12T21:14:05.350"/>
    <p1510:client id="{EB0FE28F-1BF5-196B-12BC-5E85C1501103}" v="496" dt="2022-12-06T15:57:10.508"/>
    <p1510:client id="{EC0D5233-AF13-C4DC-D669-6D3AC96C5010}" v="1" dt="2022-12-16T16:25:43.699"/>
    <p1510:client id="{EE5AC84C-F2F5-EBFE-DAC3-955809319C5E}" v="73" dt="2022-11-30T20:40:38.101"/>
    <p1510:client id="{F359A421-B08C-F272-0B91-926D7AA1845B}" v="302" dt="2022-12-12T18:02:56.508"/>
    <p1510:client id="{F6F7E408-E34D-8E35-CAE7-2BB97DA768B6}" v="81" dt="2022-02-25T17:21:14.067"/>
  </p1510:revLst>
</p1510:revInfo>
</file>

<file path=ppt/tableStyles.xml><?xml version="1.0" encoding="utf-8"?>
<a:tblStyleLst xmlns:a="http://schemas.openxmlformats.org/drawingml/2006/main" def="{9F24D8B1-74A7-4096-987A-2E406250FA1B}">
  <a:tblStyle styleId="{9F24D8B1-74A7-4096-987A-2E406250FA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omments/modernComment_137_F1D42B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CF2D97-C0E7-49AC-A05C-8EC57AB34C2D}" authorId="{8C2F6609-EEC5-AD0C-8E8D-56D3C93119D6}" created="2022-12-12T20:30:53.2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57213837" sldId="311"/>
      <ac:spMk id="7" creationId="{92DA3F31-AD7F-E810-3FFE-BEC85008E444}"/>
      <ac:txMk cp="45" len="24">
        <ac:context len="70" hash="907559310"/>
      </ac:txMk>
    </ac:txMkLst>
    <p188:pos x="7482138" y="669256"/>
    <p188:replyLst>
      <p188:reply id="{CC7DB6C7-E152-444A-BAB3-02FC1ACAFE88}" authorId="{64941385-1710-8792-5945-6549F5BFD747}" created="2022-12-13T16:53:56.983">
        <p188:txBody>
          <a:bodyPr/>
          <a:lstStyle/>
          <a:p>
            <a:r>
              <a:rPr lang="en-US"/>
              <a:t>[@Madi Lutz] </a:t>
            </a:r>
          </a:p>
        </p188:txBody>
      </p188:reply>
      <p188:reply id="{BC2B9A5B-E104-4C5D-B845-249E97280E26}" authorId="{785C1733-A534-D84C-37CF-C7F56F3A07BF}" created="2022-12-16T16:25:43.699">
        <p188:txBody>
          <a:bodyPr/>
          <a:lstStyle/>
          <a:p>
            <a:r>
              <a:rPr lang="en-US"/>
              <a:t>It should only show theirs! It will only show the ones they have access to.</a:t>
            </a:r>
          </a:p>
        </p188:txBody>
      </p188:reply>
    </p188:replyLst>
    <p188:txBody>
      <a:bodyPr/>
      <a:lstStyle/>
      <a:p>
        <a:r>
          <a:rPr lang="en-US"/>
          <a:t>Madi, will they only be able to view their community on this left side column or will it show all the other communities like it does for us?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f7ac2f378_2_70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8f7ac2f378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Sellars </a:t>
            </a:r>
          </a:p>
        </p:txBody>
      </p:sp>
    </p:spTree>
    <p:extLst>
      <p:ext uri="{BB962C8B-B14F-4D97-AF65-F5344CB8AC3E}">
        <p14:creationId xmlns:p14="http://schemas.microsoft.com/office/powerpoint/2010/main" val="127176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f7ac2f378_2_147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8f7ac2f378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822960" y="558400"/>
            <a:ext cx="7543800" cy="2674620"/>
          </a:xfrm>
          <a:prstGeom prst="rect">
            <a:avLst/>
          </a:prstGeom>
          <a:noFill/>
          <a:ln w="9525" cap="flat" cmpd="sng">
            <a:solidFill>
              <a:srgbClr val="1B5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6000"/>
              <a:buFont typeface="Arial"/>
              <a:buNone/>
              <a:defRPr sz="6000">
                <a:solidFill>
                  <a:srgbClr val="1B59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1748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rgbClr val="EEA93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43964" y="214953"/>
            <a:ext cx="7543800" cy="84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  <a:defRPr>
                <a:solidFill>
                  <a:srgbClr val="1B59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512544" y="1266992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/>
            </a:lvl1pPr>
            <a:lvl2pPr marL="0" lvl="1" indent="0" algn="r">
              <a:spcBef>
                <a:spcPts val="0"/>
              </a:spcBef>
              <a:buNone/>
              <a:defRPr sz="700"/>
            </a:lvl2pPr>
            <a:lvl3pPr marL="0" lvl="2" indent="0" algn="r">
              <a:spcBef>
                <a:spcPts val="0"/>
              </a:spcBef>
              <a:buNone/>
              <a:defRPr sz="700"/>
            </a:lvl3pPr>
            <a:lvl4pPr marL="0" lvl="3" indent="0" algn="r">
              <a:spcBef>
                <a:spcPts val="0"/>
              </a:spcBef>
              <a:buNone/>
              <a:defRPr sz="700"/>
            </a:lvl4pPr>
            <a:lvl5pPr marL="0" lvl="4" indent="0" algn="r">
              <a:spcBef>
                <a:spcPts val="0"/>
              </a:spcBef>
              <a:buNone/>
              <a:defRPr sz="700"/>
            </a:lvl5pPr>
            <a:lvl6pPr marL="0" lvl="5" indent="0" algn="r">
              <a:spcBef>
                <a:spcPts val="0"/>
              </a:spcBef>
              <a:buNone/>
              <a:defRPr sz="700"/>
            </a:lvl6pPr>
            <a:lvl7pPr marL="0" lvl="6" indent="0" algn="r">
              <a:spcBef>
                <a:spcPts val="0"/>
              </a:spcBef>
              <a:buNone/>
              <a:defRPr sz="700"/>
            </a:lvl7pPr>
            <a:lvl8pPr marL="0" lvl="7" indent="0" algn="r">
              <a:spcBef>
                <a:spcPts val="0"/>
              </a:spcBef>
              <a:buNone/>
              <a:defRPr sz="700"/>
            </a:lvl8pPr>
            <a:lvl9pPr marL="0" lvl="8" indent="0" algn="r">
              <a:spcBef>
                <a:spcPts val="0"/>
              </a:spcBef>
              <a:buNone/>
              <a:defRPr sz="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2020</a:t>
            </a:r>
            <a:endParaRPr sz="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1748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rgbClr val="EEA93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43964" y="214953"/>
            <a:ext cx="7543800" cy="84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  <a:defRPr>
                <a:solidFill>
                  <a:srgbClr val="1B59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512544" y="1266992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/>
            </a:lvl1pPr>
            <a:lvl2pPr marL="0" lvl="1" indent="0" algn="r">
              <a:spcBef>
                <a:spcPts val="0"/>
              </a:spcBef>
              <a:buNone/>
              <a:defRPr sz="700"/>
            </a:lvl2pPr>
            <a:lvl3pPr marL="0" lvl="2" indent="0" algn="r">
              <a:spcBef>
                <a:spcPts val="0"/>
              </a:spcBef>
              <a:buNone/>
              <a:defRPr sz="700"/>
            </a:lvl3pPr>
            <a:lvl4pPr marL="0" lvl="3" indent="0" algn="r">
              <a:spcBef>
                <a:spcPts val="0"/>
              </a:spcBef>
              <a:buNone/>
              <a:defRPr sz="700"/>
            </a:lvl4pPr>
            <a:lvl5pPr marL="0" lvl="4" indent="0" algn="r">
              <a:spcBef>
                <a:spcPts val="0"/>
              </a:spcBef>
              <a:buNone/>
              <a:defRPr sz="700"/>
            </a:lvl5pPr>
            <a:lvl6pPr marL="0" lvl="5" indent="0" algn="r">
              <a:spcBef>
                <a:spcPts val="0"/>
              </a:spcBef>
              <a:buNone/>
              <a:defRPr sz="700"/>
            </a:lvl6pPr>
            <a:lvl7pPr marL="0" lvl="6" indent="0" algn="r">
              <a:spcBef>
                <a:spcPts val="0"/>
              </a:spcBef>
              <a:buNone/>
              <a:defRPr sz="700"/>
            </a:lvl7pPr>
            <a:lvl8pPr marL="0" lvl="7" indent="0" algn="r">
              <a:spcBef>
                <a:spcPts val="0"/>
              </a:spcBef>
              <a:buNone/>
              <a:defRPr sz="700"/>
            </a:lvl8pPr>
            <a:lvl9pPr marL="0" lvl="8" indent="0" algn="r">
              <a:spcBef>
                <a:spcPts val="0"/>
              </a:spcBef>
              <a:buNone/>
              <a:defRPr sz="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2020</a:t>
            </a:r>
            <a:endParaRPr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1748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rgbClr val="EEA93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43964" y="214953"/>
            <a:ext cx="7543800" cy="84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  <a:defRPr>
                <a:solidFill>
                  <a:srgbClr val="1B59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/>
            </a:lvl1pPr>
            <a:lvl2pPr marL="0" lvl="1" indent="0" algn="r">
              <a:spcBef>
                <a:spcPts val="0"/>
              </a:spcBef>
              <a:buNone/>
              <a:defRPr sz="700"/>
            </a:lvl2pPr>
            <a:lvl3pPr marL="0" lvl="2" indent="0" algn="r">
              <a:spcBef>
                <a:spcPts val="0"/>
              </a:spcBef>
              <a:buNone/>
              <a:defRPr sz="700"/>
            </a:lvl3pPr>
            <a:lvl4pPr marL="0" lvl="3" indent="0" algn="r">
              <a:spcBef>
                <a:spcPts val="0"/>
              </a:spcBef>
              <a:buNone/>
              <a:defRPr sz="700"/>
            </a:lvl4pPr>
            <a:lvl5pPr marL="0" lvl="4" indent="0" algn="r">
              <a:spcBef>
                <a:spcPts val="0"/>
              </a:spcBef>
              <a:buNone/>
              <a:defRPr sz="700"/>
            </a:lvl5pPr>
            <a:lvl6pPr marL="0" lvl="5" indent="0" algn="r">
              <a:spcBef>
                <a:spcPts val="0"/>
              </a:spcBef>
              <a:buNone/>
              <a:defRPr sz="700"/>
            </a:lvl6pPr>
            <a:lvl7pPr marL="0" lvl="6" indent="0" algn="r">
              <a:spcBef>
                <a:spcPts val="0"/>
              </a:spcBef>
              <a:buNone/>
              <a:defRPr sz="700"/>
            </a:lvl7pPr>
            <a:lvl8pPr marL="0" lvl="7" indent="0" algn="r">
              <a:spcBef>
                <a:spcPts val="0"/>
              </a:spcBef>
              <a:buNone/>
              <a:defRPr sz="700"/>
            </a:lvl8pPr>
            <a:lvl9pPr marL="0" lvl="8" indent="0" algn="r">
              <a:spcBef>
                <a:spcPts val="0"/>
              </a:spcBef>
              <a:buNone/>
              <a:defRPr sz="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2020</a:t>
            </a:r>
            <a:endParaRPr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1748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rgbClr val="EEA93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43964" y="214953"/>
            <a:ext cx="7543800" cy="840939"/>
          </a:xfrm>
          <a:prstGeom prst="rect">
            <a:avLst/>
          </a:prstGeom>
          <a:noFill/>
          <a:ln w="9525" cap="flat" cmpd="sng">
            <a:solidFill>
              <a:srgbClr val="1B5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/>
            </a:lvl1pPr>
            <a:lvl2pPr marL="0" lvl="1" indent="0" algn="r">
              <a:spcBef>
                <a:spcPts val="0"/>
              </a:spcBef>
              <a:buNone/>
              <a:defRPr sz="700"/>
            </a:lvl2pPr>
            <a:lvl3pPr marL="0" lvl="2" indent="0" algn="r">
              <a:spcBef>
                <a:spcPts val="0"/>
              </a:spcBef>
              <a:buNone/>
              <a:defRPr sz="700"/>
            </a:lvl3pPr>
            <a:lvl4pPr marL="0" lvl="3" indent="0" algn="r">
              <a:spcBef>
                <a:spcPts val="0"/>
              </a:spcBef>
              <a:buNone/>
              <a:defRPr sz="700"/>
            </a:lvl4pPr>
            <a:lvl5pPr marL="0" lvl="4" indent="0" algn="r">
              <a:spcBef>
                <a:spcPts val="0"/>
              </a:spcBef>
              <a:buNone/>
              <a:defRPr sz="700"/>
            </a:lvl5pPr>
            <a:lvl6pPr marL="0" lvl="5" indent="0" algn="r">
              <a:spcBef>
                <a:spcPts val="0"/>
              </a:spcBef>
              <a:buNone/>
              <a:defRPr sz="700"/>
            </a:lvl6pPr>
            <a:lvl7pPr marL="0" lvl="6" indent="0" algn="r">
              <a:spcBef>
                <a:spcPts val="0"/>
              </a:spcBef>
              <a:buNone/>
              <a:defRPr sz="700"/>
            </a:lvl7pPr>
            <a:lvl8pPr marL="0" lvl="7" indent="0" algn="r">
              <a:spcBef>
                <a:spcPts val="0"/>
              </a:spcBef>
              <a:buNone/>
              <a:defRPr sz="700"/>
            </a:lvl8pPr>
            <a:lvl9pPr marL="0" lvl="8" indent="0" algn="r">
              <a:spcBef>
                <a:spcPts val="0"/>
              </a:spcBef>
              <a:buNone/>
              <a:defRPr sz="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2020</a:t>
            </a:r>
            <a:endParaRPr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1748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rgbClr val="EEA93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43964" y="214953"/>
            <a:ext cx="7543800" cy="840939"/>
          </a:xfrm>
          <a:prstGeom prst="rect">
            <a:avLst/>
          </a:prstGeom>
          <a:noFill/>
          <a:ln w="9525" cap="flat" cmpd="sng">
            <a:solidFill>
              <a:srgbClr val="1B5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/>
            </a:lvl1pPr>
            <a:lvl2pPr marL="0" lvl="1" indent="0" algn="r">
              <a:spcBef>
                <a:spcPts val="0"/>
              </a:spcBef>
              <a:buNone/>
              <a:defRPr sz="700"/>
            </a:lvl2pPr>
            <a:lvl3pPr marL="0" lvl="2" indent="0" algn="r">
              <a:spcBef>
                <a:spcPts val="0"/>
              </a:spcBef>
              <a:buNone/>
              <a:defRPr sz="700"/>
            </a:lvl3pPr>
            <a:lvl4pPr marL="0" lvl="3" indent="0" algn="r">
              <a:spcBef>
                <a:spcPts val="0"/>
              </a:spcBef>
              <a:buNone/>
              <a:defRPr sz="700"/>
            </a:lvl4pPr>
            <a:lvl5pPr marL="0" lvl="4" indent="0" algn="r">
              <a:spcBef>
                <a:spcPts val="0"/>
              </a:spcBef>
              <a:buNone/>
              <a:defRPr sz="700"/>
            </a:lvl5pPr>
            <a:lvl6pPr marL="0" lvl="5" indent="0" algn="r">
              <a:spcBef>
                <a:spcPts val="0"/>
              </a:spcBef>
              <a:buNone/>
              <a:defRPr sz="700"/>
            </a:lvl6pPr>
            <a:lvl7pPr marL="0" lvl="6" indent="0" algn="r">
              <a:spcBef>
                <a:spcPts val="0"/>
              </a:spcBef>
              <a:buNone/>
              <a:defRPr sz="700"/>
            </a:lvl7pPr>
            <a:lvl8pPr marL="0" lvl="7" indent="0" algn="r">
              <a:spcBef>
                <a:spcPts val="0"/>
              </a:spcBef>
              <a:buNone/>
              <a:defRPr sz="700"/>
            </a:lvl8pPr>
            <a:lvl9pPr marL="0" lvl="8" indent="0" algn="r">
              <a:spcBef>
                <a:spcPts val="0"/>
              </a:spcBef>
              <a:buNone/>
              <a:defRPr sz="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2020</a:t>
            </a:r>
            <a:endParaRPr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800100" y="2091415"/>
            <a:ext cx="7543800" cy="9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6000"/>
              <a:buFont typeface="Arial"/>
              <a:buNone/>
              <a:defRPr sz="6000">
                <a:solidFill>
                  <a:srgbClr val="1B596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 w="9525" cap="flat" cmpd="sng">
            <a:solidFill>
              <a:srgbClr val="1B5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18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43964" y="214953"/>
            <a:ext cx="7543800" cy="840939"/>
          </a:xfrm>
          <a:prstGeom prst="rect">
            <a:avLst/>
          </a:prstGeom>
          <a:noFill/>
          <a:ln w="9525" cap="flat" cmpd="sng">
            <a:solidFill>
              <a:srgbClr val="1B5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B59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2544" y="1266992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37_F1D42B8D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slsocial@mpf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slsocial@mpf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SolsticeSeniorLivingAppleValley/posts/pfbid02XhqjKJJ3dTtgxMfyF8eH8wsG9tfd2bGN6KTdPvzuL4fD7YekCLypnz2o5SCJgcjfl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olsticeSeniorLivingCorpusChristi/posts/1110370959620043" TargetMode="External"/><Relationship Id="rId2" Type="http://schemas.openxmlformats.org/officeDocument/2006/relationships/hyperlink" Target="https://www.facebook.com/SolsticeSeniorLivingAuburn/posts/pfbid033ofY8ShDkgyj9B6WNYP2Ynp1NCKE62opUUr2xkPB8vSPN4uEjED9s1wKkA81vFxq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olsticeSeniorLivingAustin/videos/445760547766349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www.facebook.com/SolsticeSeniorLivingColumbia/posts/pfbid0xhPRKJ9jUKB6KFQ3MCQ2S2ouH8KKdFWGtNzPeMxFu1Wd3nECQQCTfuoSWXJxM1Qt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SolsticeSeniorLivingMesaView/posts/pfbid02EuExTzFG4u5ECyStuzC13FRjM9iFhQx5PZemzhvy6EGyk6RL8V8JgLMCntt5QF6rl" TargetMode="External"/><Relationship Id="rId4" Type="http://schemas.openxmlformats.org/officeDocument/2006/relationships/hyperlink" Target="https://www.facebook.com/SolsticeSeniorLivingPalatine/posts/pfbid02aUG8X5Zrmom4q6SNweYoqoktkAxoWoYKM8Dn7VCQmS4obKxhFqv3BSxRhNMoouHS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SolsticeSeniorLivingAuburn/posts/pfbid02Jk3Aeu4Qtoe7LGrXvKwbzJ4SeDRhBXpJGiKiGtwiuPx6hh4uJRLu8qjokPBYUEqh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cebook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usiness.facebook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338" y="2346536"/>
            <a:ext cx="2995334" cy="1867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ctrTitle"/>
          </p:nvPr>
        </p:nvSpPr>
        <p:spPr>
          <a:xfrm>
            <a:off x="529311" y="1180093"/>
            <a:ext cx="8085378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3600">
                <a:latin typeface="Gill Sans"/>
                <a:sym typeface="Gill Sans"/>
              </a:rPr>
              <a:t>Social Media and </a:t>
            </a:r>
            <a:br>
              <a:rPr lang="en" sz="3600">
                <a:latin typeface="Gill Sans"/>
                <a:sym typeface="Gill Sans"/>
              </a:rPr>
            </a:br>
            <a:r>
              <a:rPr lang="en" sz="3600">
                <a:latin typeface="Gill Sans"/>
                <a:sym typeface="Gill Sans"/>
              </a:rPr>
              <a:t>Reputation Management</a:t>
            </a:r>
            <a:endParaRPr lang="en-US"/>
          </a:p>
        </p:txBody>
      </p:sp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FC172A-ADB9-4DF8-9454-A1F0B8683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493" y="3023507"/>
            <a:ext cx="2107406" cy="8571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AB1-7209-F94F-453E-DF06E076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6" y="-255269"/>
            <a:ext cx="7543800" cy="840939"/>
          </a:xfrm>
        </p:spPr>
        <p:txBody>
          <a:bodyPr/>
          <a:lstStyle/>
          <a:p>
            <a:r>
              <a:rPr lang="en-US" sz="3200" b="1">
                <a:latin typeface="Gill Sans"/>
              </a:rPr>
              <a:t>How to Get to Meta Business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66E47-5DD9-8CC3-092B-5E1325B6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6" y="661625"/>
            <a:ext cx="7543800" cy="2713792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AF19A-2D43-3546-6F93-AC68DA3FB871}"/>
              </a:ext>
            </a:extLst>
          </p:cNvPr>
          <p:cNvSpPr txBox="1"/>
          <p:nvPr/>
        </p:nvSpPr>
        <p:spPr>
          <a:xfrm>
            <a:off x="428297" y="582667"/>
            <a:ext cx="56532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Gill Sans"/>
              </a:rPr>
              <a:t>2)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 Click "Log in with my Facebook."</a:t>
            </a:r>
          </a:p>
        </p:txBody>
      </p:sp>
      <p:pic>
        <p:nvPicPr>
          <p:cNvPr id="8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6C5B0F8-3298-4218-108C-FF03A233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2" y="872756"/>
            <a:ext cx="7615989" cy="380405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4A5E827-502A-C7BD-16E9-87F76BE278AD}"/>
              </a:ext>
            </a:extLst>
          </p:cNvPr>
          <p:cNvSpPr/>
          <p:nvPr/>
        </p:nvSpPr>
        <p:spPr>
          <a:xfrm>
            <a:off x="864769" y="3075571"/>
            <a:ext cx="977565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AB1-7209-F94F-453E-DF06E076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6" y="-255269"/>
            <a:ext cx="7543800" cy="840939"/>
          </a:xfrm>
        </p:spPr>
        <p:txBody>
          <a:bodyPr/>
          <a:lstStyle/>
          <a:p>
            <a:r>
              <a:rPr lang="en-US" sz="3200" b="1">
                <a:latin typeface="Gill Sans"/>
              </a:rPr>
              <a:t>How to Get to Meta Business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66E47-5DD9-8CC3-092B-5E1325B6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9" y="760160"/>
            <a:ext cx="7543800" cy="263568"/>
          </a:xfrm>
        </p:spPr>
        <p:txBody>
          <a:bodyPr/>
          <a:lstStyle/>
          <a:p>
            <a:pPr marL="139700" indent="0">
              <a:buNone/>
            </a:pPr>
            <a:r>
              <a:rPr lang="en-US" sz="1600" b="1">
                <a:solidFill>
                  <a:schemeClr val="tx1"/>
                </a:solidFill>
                <a:latin typeface="Gill Sans"/>
              </a:rPr>
              <a:t>3)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 Enter your login credentials.</a:t>
            </a:r>
            <a:endParaRPr lang="en-US">
              <a:solidFill>
                <a:schemeClr val="tx1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53F1B2-E8E1-FD27-10C1-49368B5D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2" y="1199255"/>
            <a:ext cx="6638422" cy="33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3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025D1E-A8EA-D298-5F60-F8D2E6548B79}"/>
              </a:ext>
            </a:extLst>
          </p:cNvPr>
          <p:cNvSpPr txBox="1">
            <a:spLocks/>
          </p:cNvSpPr>
          <p:nvPr/>
        </p:nvSpPr>
        <p:spPr>
          <a:xfrm>
            <a:off x="442634" y="-97614"/>
            <a:ext cx="7543800" cy="8409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B59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latin typeface="Gill Sans"/>
              </a:rPr>
              <a:t>How to Get to Meta Business Suite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652FDEF-A75E-3F18-6F97-C30F4BA4E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9" y="760160"/>
            <a:ext cx="7543800" cy="263568"/>
          </a:xfrm>
        </p:spPr>
        <p:txBody>
          <a:bodyPr/>
          <a:lstStyle/>
          <a:p>
            <a:r>
              <a:rPr lang="en-US" sz="1600" b="1">
                <a:solidFill>
                  <a:schemeClr val="tx1"/>
                </a:solidFill>
                <a:latin typeface="Gill Sans"/>
              </a:rPr>
              <a:t>4)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 If your account has two-factor authentication, you will need to enter the code that was texted to you. If you did not receive a code, click on "Didn't receive a code."</a:t>
            </a:r>
          </a:p>
          <a:p>
            <a:endParaRPr lang="en-US" sz="1600">
              <a:solidFill>
                <a:schemeClr val="tx1"/>
              </a:solidFill>
              <a:latin typeface="Gill Sans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D2C0E6-59A1-AC0F-8B9C-CA79B2AB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4" y="1586111"/>
            <a:ext cx="7999496" cy="311427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D7A5225-A102-4E2C-A63D-B3CEA3BEE638}"/>
              </a:ext>
            </a:extLst>
          </p:cNvPr>
          <p:cNvSpPr/>
          <p:nvPr/>
        </p:nvSpPr>
        <p:spPr>
          <a:xfrm>
            <a:off x="2917658" y="3654592"/>
            <a:ext cx="977565" cy="481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025D1E-A8EA-D298-5F60-F8D2E6548B79}"/>
              </a:ext>
            </a:extLst>
          </p:cNvPr>
          <p:cNvSpPr txBox="1">
            <a:spLocks/>
          </p:cNvSpPr>
          <p:nvPr/>
        </p:nvSpPr>
        <p:spPr>
          <a:xfrm>
            <a:off x="442634" y="-97614"/>
            <a:ext cx="7543800" cy="8409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B59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latin typeface="Gill Sans"/>
              </a:rPr>
              <a:t>How to Get to Meta Business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7CA5-14AB-A5E6-2D24-7D2626C3C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9" y="760160"/>
            <a:ext cx="7543800" cy="263568"/>
          </a:xfrm>
        </p:spPr>
        <p:txBody>
          <a:bodyPr/>
          <a:lstStyle/>
          <a:p>
            <a:r>
              <a:rPr lang="en-US" sz="1600" b="1">
                <a:solidFill>
                  <a:schemeClr val="tx1"/>
                </a:solidFill>
                <a:latin typeface="Gill Sans"/>
              </a:rPr>
              <a:t>5)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 Then click on "Text me a login code." </a:t>
            </a:r>
          </a:p>
          <a:p>
            <a:endParaRPr lang="en-US" sz="1600">
              <a:solidFill>
                <a:schemeClr val="tx1"/>
              </a:solidFill>
              <a:latin typeface="Gill Sans"/>
            </a:endParaRPr>
          </a:p>
          <a:p>
            <a:endParaRPr lang="en-US" sz="1600">
              <a:solidFill>
                <a:schemeClr val="tx1"/>
              </a:solidFill>
              <a:latin typeface="Gill Sans"/>
            </a:endParaRPr>
          </a:p>
          <a:p>
            <a:endParaRPr lang="en-US" sz="160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BE4617E-48D6-9E25-25A8-16235F9A0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43" y="1283683"/>
            <a:ext cx="6450430" cy="333562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217265DD-2217-0E2E-8F42-7BE46B79E233}"/>
              </a:ext>
            </a:extLst>
          </p:cNvPr>
          <p:cNvSpPr/>
          <p:nvPr/>
        </p:nvSpPr>
        <p:spPr>
          <a:xfrm>
            <a:off x="2962775" y="3564355"/>
            <a:ext cx="977565" cy="481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025D1E-A8EA-D298-5F60-F8D2E6548B79}"/>
              </a:ext>
            </a:extLst>
          </p:cNvPr>
          <p:cNvSpPr txBox="1">
            <a:spLocks/>
          </p:cNvSpPr>
          <p:nvPr/>
        </p:nvSpPr>
        <p:spPr>
          <a:xfrm>
            <a:off x="442634" y="-97614"/>
            <a:ext cx="7543800" cy="8409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B59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latin typeface="Gill Sans"/>
              </a:rPr>
              <a:t>How to Get to Meta Business Suite</a:t>
            </a:r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7C8465-9E80-AAB1-CCE8-47A1228F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4" y="815877"/>
            <a:ext cx="7860423" cy="39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4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7AD1-5791-8A47-AE6E-65D73E1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13" y="-457241"/>
            <a:ext cx="9074368" cy="855979"/>
          </a:xfrm>
        </p:spPr>
        <p:txBody>
          <a:bodyPr/>
          <a:lstStyle/>
          <a:p>
            <a:r>
              <a:rPr lang="en-US" sz="1900" b="1">
                <a:latin typeface="Gill Sans"/>
              </a:rPr>
              <a:t>How to Get to Meta Business Suite (</a:t>
            </a:r>
            <a:r>
              <a:rPr lang="en-US" sz="1900" b="1" i="1">
                <a:latin typeface="Gill Sans"/>
              </a:rPr>
              <a:t>from your community Facebook page</a:t>
            </a:r>
            <a:r>
              <a:rPr lang="en-US" sz="1900" b="1">
                <a:latin typeface="Gill Sans"/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4C37E-48EC-9883-5841-07603AAD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716" y="401013"/>
            <a:ext cx="7543800" cy="290275"/>
          </a:xfrm>
        </p:spPr>
        <p:txBody>
          <a:bodyPr/>
          <a:lstStyle/>
          <a:p>
            <a:pPr marL="139700" indent="0">
              <a:buNone/>
            </a:pPr>
            <a:r>
              <a:rPr lang="en-US" sz="1600" b="1">
                <a:solidFill>
                  <a:schemeClr val="tx1"/>
                </a:solidFill>
                <a:latin typeface="Gill Sans"/>
              </a:rPr>
              <a:t>1) 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From your Facebook page, click on "Meta Business Suite" on the left side.</a:t>
            </a: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5D62A8B-1309-3BA1-84DE-B0D0A8F1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1" y="849694"/>
            <a:ext cx="7073271" cy="3942490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6A9C7CF3-C724-5C7F-D96C-9F1FC2C82171}"/>
              </a:ext>
            </a:extLst>
          </p:cNvPr>
          <p:cNvSpPr/>
          <p:nvPr/>
        </p:nvSpPr>
        <p:spPr>
          <a:xfrm>
            <a:off x="1972331" y="1657799"/>
            <a:ext cx="856904" cy="2013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3AB987-2EA2-B5E8-8473-E44CB5932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5" y="1039223"/>
            <a:ext cx="7196956" cy="36562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DA3F31-AD7F-E810-3FFE-BEC85008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13" y="-457241"/>
            <a:ext cx="9074368" cy="855979"/>
          </a:xfrm>
        </p:spPr>
        <p:txBody>
          <a:bodyPr/>
          <a:lstStyle/>
          <a:p>
            <a:r>
              <a:rPr lang="en-US" sz="1900" b="1">
                <a:latin typeface="Gill Sans"/>
              </a:rPr>
              <a:t>How to Get to Meta Business Suite (</a:t>
            </a:r>
            <a:r>
              <a:rPr lang="en-US" sz="1900" b="1" i="1">
                <a:latin typeface="Gill Sans"/>
              </a:rPr>
              <a:t>from your community Facebook page</a:t>
            </a:r>
            <a:r>
              <a:rPr lang="en-US" sz="1900" b="1">
                <a:latin typeface="Gill Sans"/>
              </a:rPr>
              <a:t>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B7EF2D-AA9F-1899-03C0-CDFBEA06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716" y="401013"/>
            <a:ext cx="7543800" cy="290275"/>
          </a:xfrm>
        </p:spPr>
        <p:txBody>
          <a:bodyPr/>
          <a:lstStyle/>
          <a:p>
            <a:pPr marL="139700" indent="0">
              <a:buNone/>
            </a:pPr>
            <a:r>
              <a:rPr lang="en-US" sz="1400" b="1">
                <a:solidFill>
                  <a:schemeClr val="tx1"/>
                </a:solidFill>
                <a:latin typeface="Gill Sans"/>
              </a:rPr>
              <a:t>2)</a:t>
            </a:r>
            <a:r>
              <a:rPr lang="en-US" sz="1400">
                <a:solidFill>
                  <a:schemeClr val="tx1"/>
                </a:solidFill>
                <a:latin typeface="Gill Sans"/>
              </a:rPr>
              <a:t> It will take you to your community's Meta Business Suite page (logo in upper left-hand corner), where you can post and schedule content, check notifications and messages, and more!</a:t>
            </a:r>
          </a:p>
        </p:txBody>
      </p:sp>
    </p:spTree>
    <p:extLst>
      <p:ext uri="{BB962C8B-B14F-4D97-AF65-F5344CB8AC3E}">
        <p14:creationId xmlns:p14="http://schemas.microsoft.com/office/powerpoint/2010/main" val="40572138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7204-355C-AC8C-7749-2D85C13B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4" y="214953"/>
            <a:ext cx="7543800" cy="457433"/>
          </a:xfrm>
        </p:spPr>
        <p:txBody>
          <a:bodyPr/>
          <a:lstStyle/>
          <a:p>
            <a:r>
              <a:rPr lang="en-US" sz="2800" b="1">
                <a:latin typeface="Gill Sans"/>
              </a:rPr>
              <a:t>Scheduling Content (Meta Business Suite)</a:t>
            </a:r>
            <a:endParaRPr lang="en-US" sz="2800">
              <a:latin typeface="Gill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167DB-6351-334C-5E51-DDCC0C93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740" y="1047487"/>
            <a:ext cx="7543800" cy="2413435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Gill Sans"/>
              </a:rPr>
              <a:t>Meta Business Suite is a useful tool to schedule content on specific days and times. We recommend scheduling content to spread out your posts to increase post engagement (likes, comments, shares), give users a chance to react to one post at a time, and save you time from having to go back and post something manually later in the day!</a:t>
            </a:r>
          </a:p>
          <a:p>
            <a:endParaRPr lang="en-US" sz="2400">
              <a:solidFill>
                <a:schemeClr val="tx1"/>
              </a:solidFill>
              <a:latin typeface="Gill Sans"/>
            </a:endParaRPr>
          </a:p>
          <a:p>
            <a:endParaRPr lang="en-US" sz="2400">
              <a:solidFill>
                <a:schemeClr val="tx1"/>
              </a:solidFill>
              <a:latin typeface="Gill Sans"/>
            </a:endParaRPr>
          </a:p>
          <a:p>
            <a:endParaRPr lang="en-US" sz="2400">
              <a:solidFill>
                <a:schemeClr val="tx1"/>
              </a:solidFill>
              <a:latin typeface="Gill Sans"/>
            </a:endParaRPr>
          </a:p>
          <a:p>
            <a:endParaRPr lang="en-US" sz="2400">
              <a:solidFill>
                <a:schemeClr val="tx1"/>
              </a:solidFill>
              <a:latin typeface="Gill Sans"/>
            </a:endParaRPr>
          </a:p>
          <a:p>
            <a:endParaRPr lang="en-US" sz="2400">
              <a:solidFill>
                <a:schemeClr val="tx1"/>
              </a:solidFill>
              <a:latin typeface="Gill Sans"/>
            </a:endParaRPr>
          </a:p>
          <a:p>
            <a:endParaRPr lang="en-US" sz="2400">
              <a:solidFill>
                <a:schemeClr val="tx1"/>
              </a:solidFill>
              <a:latin typeface="Gill Sans"/>
            </a:endParaRPr>
          </a:p>
          <a:p>
            <a:endParaRPr lang="en-US" sz="2400">
              <a:solidFill>
                <a:schemeClr val="tx1"/>
              </a:solidFill>
              <a:latin typeface="Gill Sans"/>
            </a:endParaRPr>
          </a:p>
          <a:p>
            <a:pPr marL="139700" indent="0">
              <a:buNone/>
            </a:pPr>
            <a:endParaRPr lang="en-US" sz="240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0ADEA-CA24-A029-CD3F-205453B95C95}"/>
              </a:ext>
            </a:extLst>
          </p:cNvPr>
          <p:cNvSpPr txBox="1"/>
          <p:nvPr/>
        </p:nvSpPr>
        <p:spPr>
          <a:xfrm>
            <a:off x="541421" y="1624263"/>
            <a:ext cx="38100" cy="7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4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4DBC-E3D1-7B76-2EA7-5EB99645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4" y="589384"/>
            <a:ext cx="7543800" cy="335129"/>
          </a:xfrm>
        </p:spPr>
        <p:txBody>
          <a:bodyPr/>
          <a:lstStyle/>
          <a:p>
            <a:r>
              <a:rPr lang="en-US" sz="2800" b="1">
                <a:latin typeface="Gill Sans"/>
              </a:rPr>
              <a:t>Scheduling Content (Meta Business Suite)</a:t>
            </a:r>
            <a:endParaRPr lang="en-US" sz="2800">
              <a:latin typeface="Gill Sans"/>
            </a:endParaRPr>
          </a:p>
          <a:p>
            <a:endParaRPr lang="en-US" sz="2800">
              <a:latin typeface="Gill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493F6-4AF8-CAC4-8409-4208D4D6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182" y="537837"/>
            <a:ext cx="7543800" cy="442486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Gill Sans"/>
              </a:rPr>
              <a:t>1)</a:t>
            </a:r>
            <a:r>
              <a:rPr lang="en-US">
                <a:solidFill>
                  <a:schemeClr val="tx1"/>
                </a:solidFill>
                <a:latin typeface="Gill Sans"/>
              </a:rPr>
              <a:t> Once on your community's Meta Business Suite page, go to the menu of the left-hand side and select "Post and Stories."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4A3B82-C762-DBC6-92E0-3FE5955E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77" y="1314811"/>
            <a:ext cx="7035153" cy="2818124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E70E2CF6-C09A-A58C-9AF4-6571CE54452E}"/>
              </a:ext>
            </a:extLst>
          </p:cNvPr>
          <p:cNvSpPr/>
          <p:nvPr/>
        </p:nvSpPr>
        <p:spPr>
          <a:xfrm>
            <a:off x="1806577" y="2433148"/>
            <a:ext cx="757083" cy="274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9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4DBC-E3D1-7B76-2EA7-5EB99645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4" y="589384"/>
            <a:ext cx="7543800" cy="335129"/>
          </a:xfrm>
        </p:spPr>
        <p:txBody>
          <a:bodyPr/>
          <a:lstStyle/>
          <a:p>
            <a:r>
              <a:rPr lang="en-US" sz="2800" b="1">
                <a:latin typeface="Gill Sans"/>
              </a:rPr>
              <a:t>Scheduling Content (Meta Business Suite)</a:t>
            </a:r>
            <a:endParaRPr lang="en-US" sz="2800">
              <a:latin typeface="Gill Sans"/>
            </a:endParaRPr>
          </a:p>
          <a:p>
            <a:endParaRPr lang="en-US" sz="2800">
              <a:latin typeface="Gill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493F6-4AF8-CAC4-8409-4208D4D6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182" y="537837"/>
            <a:ext cx="7543800" cy="442486"/>
          </a:xfrm>
        </p:spPr>
        <p:txBody>
          <a:bodyPr/>
          <a:lstStyle/>
          <a:p>
            <a:r>
              <a:rPr lang="en-US" sz="1600" b="1">
                <a:solidFill>
                  <a:schemeClr val="tx1"/>
                </a:solidFill>
                <a:latin typeface="Gill Sans"/>
              </a:rPr>
              <a:t>2)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 Click "Create Post" in the upper right corner.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164E95-C257-091A-E5F9-51C36EAF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7" y="1060546"/>
            <a:ext cx="8806439" cy="257165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7FA51DD6-5989-FC55-EDAD-CC66848AC582}"/>
              </a:ext>
            </a:extLst>
          </p:cNvPr>
          <p:cNvSpPr/>
          <p:nvPr/>
        </p:nvSpPr>
        <p:spPr>
          <a:xfrm rot="5400000">
            <a:off x="8229383" y="1603816"/>
            <a:ext cx="757083" cy="274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CD02-E0CC-42F2-8D23-27D3F713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840939"/>
          </a:xfrm>
        </p:spPr>
        <p:txBody>
          <a:bodyPr/>
          <a:lstStyle/>
          <a:p>
            <a:pPr algn="ctr"/>
            <a:r>
              <a:rPr lang="en-US">
                <a:latin typeface="Gill Sans"/>
              </a:rPr>
              <a:t>Overview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455C70-49FB-18E3-DBBD-1218060C5C0A}"/>
              </a:ext>
            </a:extLst>
          </p:cNvPr>
          <p:cNvSpPr txBox="1">
            <a:spLocks/>
          </p:cNvSpPr>
          <p:nvPr/>
        </p:nvSpPr>
        <p:spPr>
          <a:xfrm>
            <a:off x="518305" y="992053"/>
            <a:ext cx="8107659" cy="365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 b="1">
                <a:solidFill>
                  <a:schemeClr val="tx1"/>
                </a:solidFill>
                <a:latin typeface="Gill Sans"/>
              </a:rPr>
              <a:t>Starting in January 2023, MP&amp;F will no longer be editing and posting daily Facebook content sent to the </a:t>
            </a:r>
            <a:r>
              <a:rPr lang="en-US" sz="1600" b="1">
                <a:solidFill>
                  <a:schemeClr val="tx1"/>
                </a:solidFill>
                <a:latin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sslsocial@mpf.com</a:t>
            </a:r>
            <a:r>
              <a:rPr lang="en-US" sz="1600" b="1">
                <a:solidFill>
                  <a:schemeClr val="tx1"/>
                </a:solidFill>
                <a:latin typeface="Gill Sans"/>
              </a:rPr>
              <a:t> inbox.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 Each community will be responsible for posting captions and photos, as well as monitoring their individual pages for comments and messages. </a:t>
            </a:r>
          </a:p>
          <a:p>
            <a:pPr marL="139700" indent="0">
              <a:buNone/>
            </a:pPr>
            <a:endParaRPr lang="en-US" sz="1600">
              <a:solidFill>
                <a:schemeClr val="tx1"/>
              </a:solidFill>
              <a:latin typeface="Gill Sans"/>
            </a:endParaRPr>
          </a:p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Our team will continue pre-scheduling relevant Facebook posts to all community pages and managing reviews on the page. The Executive Director, Director of Sales and Marketing, and the Vibrant Life® Director of each community are welcome and encouraged to post their own content throughout the month as well.</a:t>
            </a:r>
          </a:p>
          <a:p>
            <a:pPr marL="139700" indent="0">
              <a:buNone/>
            </a:pPr>
            <a:endParaRPr lang="en-US" sz="1600">
              <a:solidFill>
                <a:schemeClr val="tx1"/>
              </a:solidFill>
              <a:latin typeface="Gill Sans"/>
            </a:endParaRPr>
          </a:p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In this presentation, our team will go over tips, best practices and examples for Solstice Senior Living's Facebook pages.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>
              <a:solidFill>
                <a:srgbClr val="000000"/>
              </a:solidFill>
              <a:latin typeface="Gill Sans"/>
            </a:endParaRPr>
          </a:p>
          <a:p>
            <a:pPr marL="139700" indent="0">
              <a:buNone/>
            </a:pPr>
            <a:endParaRPr lang="en-US" sz="1600">
              <a:latin typeface="Gill Sans"/>
            </a:endParaRPr>
          </a:p>
          <a:p>
            <a:pPr marL="13970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084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5F57-A721-DFB4-7054-55888E43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" y="-219098"/>
            <a:ext cx="8334505" cy="825282"/>
          </a:xfrm>
        </p:spPr>
        <p:txBody>
          <a:bodyPr/>
          <a:lstStyle/>
          <a:p>
            <a:pPr algn="ctr"/>
            <a:r>
              <a:rPr lang="en-US" sz="3200" b="1">
                <a:latin typeface="Gill Sans"/>
              </a:rPr>
              <a:t>Scheduling Content (Meta Business Suite)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F3D467-BA89-BA9B-B98F-4B4171B6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71" y="595977"/>
            <a:ext cx="7235623" cy="424814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DDDC59E-7A7C-9B60-C7C8-BEB92587C2C3}"/>
              </a:ext>
            </a:extLst>
          </p:cNvPr>
          <p:cNvSpPr/>
          <p:nvPr/>
        </p:nvSpPr>
        <p:spPr>
          <a:xfrm>
            <a:off x="3590870" y="2568161"/>
            <a:ext cx="723417" cy="274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3B79545-2C38-1655-5789-4CD2523F2B77}"/>
              </a:ext>
            </a:extLst>
          </p:cNvPr>
          <p:cNvSpPr/>
          <p:nvPr/>
        </p:nvSpPr>
        <p:spPr>
          <a:xfrm>
            <a:off x="3192990" y="1692825"/>
            <a:ext cx="723417" cy="274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4F4C1CB-9B29-AFC6-8117-BD50AAD9EF92}"/>
              </a:ext>
            </a:extLst>
          </p:cNvPr>
          <p:cNvSpPr/>
          <p:nvPr/>
        </p:nvSpPr>
        <p:spPr>
          <a:xfrm>
            <a:off x="3880235" y="4065634"/>
            <a:ext cx="723417" cy="274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52795B-2936-B898-B1DC-D1F7EAD4AB91}"/>
              </a:ext>
            </a:extLst>
          </p:cNvPr>
          <p:cNvSpPr txBox="1">
            <a:spLocks/>
          </p:cNvSpPr>
          <p:nvPr/>
        </p:nvSpPr>
        <p:spPr>
          <a:xfrm>
            <a:off x="4381355" y="2460591"/>
            <a:ext cx="2052653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Caption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556519B-BF7A-7241-CAB8-4031A2A206BB}"/>
              </a:ext>
            </a:extLst>
          </p:cNvPr>
          <p:cNvSpPr txBox="1">
            <a:spLocks/>
          </p:cNvSpPr>
          <p:nvPr/>
        </p:nvSpPr>
        <p:spPr>
          <a:xfrm>
            <a:off x="3954539" y="1585255"/>
            <a:ext cx="2667558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Add photos or videos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C37FA9-E3A6-D328-FF48-8AE92DA42D05}"/>
              </a:ext>
            </a:extLst>
          </p:cNvPr>
          <p:cNvSpPr txBox="1">
            <a:spLocks/>
          </p:cNvSpPr>
          <p:nvPr/>
        </p:nvSpPr>
        <p:spPr>
          <a:xfrm>
            <a:off x="4518804" y="3958065"/>
            <a:ext cx="2667558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Adjust date/time to schedule content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CD02-E0CC-42F2-8D23-27D3F713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93" y="-233172"/>
            <a:ext cx="8715736" cy="840939"/>
          </a:xfrm>
        </p:spPr>
        <p:txBody>
          <a:bodyPr/>
          <a:lstStyle/>
          <a:p>
            <a:r>
              <a:rPr lang="en-US" sz="3000" b="1">
                <a:latin typeface="Gill Sans"/>
              </a:rPr>
              <a:t>The Do's and Don'ts of Social Media (photos)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445D-2113-4F0E-B2CA-132EE8C7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514" y="551434"/>
            <a:ext cx="5237022" cy="3657316"/>
          </a:xfrm>
        </p:spPr>
        <p:txBody>
          <a:bodyPr/>
          <a:lstStyle/>
          <a:p>
            <a:pPr marL="139700" indent="0">
              <a:buNone/>
            </a:pPr>
            <a:r>
              <a:rPr lang="en-US" b="1">
                <a:solidFill>
                  <a:schemeClr val="tx1"/>
                </a:solidFill>
                <a:latin typeface="Gill Sans"/>
              </a:rPr>
              <a:t>DO: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Post high-quality photos in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.PNG 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or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.JPEG 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form.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Choose the best five to 10 photos of your event per post. </a:t>
            </a:r>
            <a:r>
              <a:rPr lang="en-US" sz="1000" b="1" i="1">
                <a:solidFill>
                  <a:schemeClr val="tx1"/>
                </a:solidFill>
                <a:latin typeface="Gill Sans"/>
              </a:rPr>
              <a:t>Quality over quantity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If you have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more than 10 high-quality photos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 you would like to post, consider making them into a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Facebook Photo Album 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instead of a single post.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Show residents in their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best light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 (clothes are adjusted, hair combed, area around them is free from clutter, not lying in bed, etc.).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Send great photos of residents to </a:t>
            </a:r>
            <a:r>
              <a:rPr lang="en-US" sz="1000" b="1">
                <a:solidFill>
                  <a:schemeClr val="tx1"/>
                </a:solidFill>
                <a:latin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sslsocial@mpf.com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 to be used in future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marketing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 and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advertising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 efforts.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 b="1">
                <a:solidFill>
                  <a:schemeClr val="tx1"/>
                </a:solidFill>
                <a:latin typeface="Gill Sans"/>
              </a:rPr>
              <a:t>Know your audience! 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When taking photos and videos intended to be shared on Facebook, please know that more than just friends and family will see them.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Consider how a prospect may view your community or a family member may feel about the content.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If you want to post multiple things in one day, consider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scheduling out content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 for 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different times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 to increase engagement. (</a:t>
            </a:r>
            <a:r>
              <a:rPr lang="en-US" sz="1000" b="1">
                <a:solidFill>
                  <a:schemeClr val="tx1"/>
                </a:solidFill>
                <a:latin typeface="Gill Sans"/>
              </a:rPr>
              <a:t>Facebook Business Manager</a:t>
            </a:r>
            <a:r>
              <a:rPr lang="en-US" sz="1000">
                <a:solidFill>
                  <a:schemeClr val="tx1"/>
                </a:solidFill>
                <a:latin typeface="Gill Sans"/>
              </a:rPr>
              <a:t>)</a:t>
            </a:r>
          </a:p>
          <a:p>
            <a:pPr marL="139700" indent="0">
              <a:buNone/>
            </a:pPr>
            <a:r>
              <a:rPr lang="en-US" b="1">
                <a:solidFill>
                  <a:schemeClr val="tx1"/>
                </a:solidFill>
                <a:latin typeface="Gill Sans"/>
              </a:rPr>
              <a:t>DON'T:</a:t>
            </a:r>
            <a:endParaRPr lang="en-US">
              <a:solidFill>
                <a:schemeClr val="tx1"/>
              </a:solidFill>
              <a:latin typeface="Gill San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000">
                <a:solidFill>
                  <a:schemeClr val="tx1"/>
                </a:solidFill>
                <a:latin typeface="Gill Sans"/>
              </a:rPr>
              <a:t>Post photos where some individuals are wearing masks and others are not or where masks are being worn incorrectly. </a:t>
            </a:r>
          </a:p>
          <a:p>
            <a:pPr marL="139700" indent="0">
              <a:buNone/>
            </a:pPr>
            <a:endParaRPr lang="en-US">
              <a:latin typeface="Gill Sans"/>
            </a:endParaRPr>
          </a:p>
          <a:p>
            <a:pPr marL="139700" indent="0">
              <a:buNone/>
            </a:pPr>
            <a:endParaRPr lang="en-US"/>
          </a:p>
        </p:txBody>
      </p:sp>
      <p:pic>
        <p:nvPicPr>
          <p:cNvPr id="6" name="Picture 6" descr="A picture containing text, person, indoor, meal&#10;&#10;Description automatically generated">
            <a:extLst>
              <a:ext uri="{FF2B5EF4-FFF2-40B4-BE49-F238E27FC236}">
                <a16:creationId xmlns:a16="http://schemas.microsoft.com/office/drawing/2014/main" id="{6F077460-ADBC-CD4B-219B-E5E72CE83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543" y="831947"/>
            <a:ext cx="2532289" cy="2806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F60E8A-8C1F-CB1E-4B4A-08D7F9BC34D3}"/>
              </a:ext>
            </a:extLst>
          </p:cNvPr>
          <p:cNvSpPr txBox="1"/>
          <p:nvPr/>
        </p:nvSpPr>
        <p:spPr>
          <a:xfrm>
            <a:off x="6407602" y="3643992"/>
            <a:ext cx="35079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Gill Sans"/>
                <a:hlinkClick r:id="rId5"/>
              </a:rPr>
              <a:t>Solstice Senior Living at Apple Valley</a:t>
            </a:r>
            <a:endParaRPr lang="en-US" sz="100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8021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7F56-408E-36E0-74FD-4CCFEBF9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4" y="132236"/>
            <a:ext cx="7543800" cy="479992"/>
          </a:xfrm>
        </p:spPr>
        <p:txBody>
          <a:bodyPr/>
          <a:lstStyle/>
          <a:p>
            <a:r>
              <a:rPr lang="en-US" b="1">
                <a:latin typeface="Gill Sans"/>
              </a:rPr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66A7D-9494-86A9-33F8-CEE1768CB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8" y="468110"/>
            <a:ext cx="3896011" cy="216597"/>
          </a:xfrm>
        </p:spPr>
        <p:txBody>
          <a:bodyPr/>
          <a:lstStyle/>
          <a:p>
            <a:r>
              <a:rPr lang="en-US" sz="1600">
                <a:latin typeface="Gill Sans"/>
                <a:hlinkClick r:id="rId2"/>
              </a:rPr>
              <a:t>Solstice Senior Living at Auburn</a:t>
            </a:r>
            <a:endParaRPr lang="en-US" sz="1600">
              <a:latin typeface="Gill Sans"/>
            </a:endParaRPr>
          </a:p>
          <a:p>
            <a:endParaRPr lang="en-US" sz="1600">
              <a:latin typeface="Gill Sans"/>
            </a:endParaRPr>
          </a:p>
          <a:p>
            <a:endParaRPr lang="en-US" sz="1600">
              <a:latin typeface="Gill Sans"/>
            </a:endParaRPr>
          </a:p>
          <a:p>
            <a:endParaRPr lang="en-US" sz="1600">
              <a:latin typeface="Gill Sans"/>
            </a:endParaRPr>
          </a:p>
          <a:p>
            <a:endParaRPr lang="en-US" sz="1600">
              <a:latin typeface="Gill Sans"/>
            </a:endParaRPr>
          </a:p>
          <a:p>
            <a:endParaRPr lang="en-US" sz="1600">
              <a:latin typeface="Gill Sans"/>
            </a:endParaRPr>
          </a:p>
          <a:p>
            <a:endParaRPr lang="en-US" sz="1600">
              <a:latin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15B30-AB60-2B29-3CA2-C6F7D4964B8B}"/>
              </a:ext>
            </a:extLst>
          </p:cNvPr>
          <p:cNvSpPr txBox="1"/>
          <p:nvPr/>
        </p:nvSpPr>
        <p:spPr>
          <a:xfrm>
            <a:off x="4836658" y="538843"/>
            <a:ext cx="35739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Gill Sans"/>
                <a:hlinkClick r:id="rId3"/>
              </a:rPr>
              <a:t>Solstice Senior Living at Corpus Christi</a:t>
            </a:r>
            <a:endParaRPr lang="en-US" sz="1600">
              <a:latin typeface="Gill Sans"/>
            </a:endParaRPr>
          </a:p>
        </p:txBody>
      </p:sp>
      <p:pic>
        <p:nvPicPr>
          <p:cNvPr id="8" name="Picture 8" descr="A picture containing text, person, indoor, group&#10;&#10;Description automatically generated">
            <a:extLst>
              <a:ext uri="{FF2B5EF4-FFF2-40B4-BE49-F238E27FC236}">
                <a16:creationId xmlns:a16="http://schemas.microsoft.com/office/drawing/2014/main" id="{461D193D-6C97-FC1E-B6E8-0C358C444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916763"/>
            <a:ext cx="3219450" cy="3711384"/>
          </a:xfrm>
          <a:prstGeom prst="rect">
            <a:avLst/>
          </a:prstGeom>
        </p:spPr>
      </p:pic>
      <p:pic>
        <p:nvPicPr>
          <p:cNvPr id="9" name="Picture 9" descr="A picture containing text, indoor, ceiling, office&#10;&#10;Description automatically generated">
            <a:extLst>
              <a:ext uri="{FF2B5EF4-FFF2-40B4-BE49-F238E27FC236}">
                <a16:creationId xmlns:a16="http://schemas.microsoft.com/office/drawing/2014/main" id="{A1DB8540-9B88-8EBD-2CD9-939C4FBD9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86" y="880255"/>
            <a:ext cx="3260271" cy="37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CD02-E0CC-42F2-8D23-27D3F713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66" y="-88488"/>
            <a:ext cx="8795657" cy="840939"/>
          </a:xfrm>
        </p:spPr>
        <p:txBody>
          <a:bodyPr/>
          <a:lstStyle/>
          <a:p>
            <a:r>
              <a:rPr lang="en-US" sz="3000" b="1">
                <a:latin typeface="Gill Sans"/>
              </a:rPr>
              <a:t>The Do's and Don'ts of Social Media (videos)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445D-2113-4F0E-B2CA-132EE8C7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821" y="699563"/>
            <a:ext cx="4442925" cy="4844314"/>
          </a:xfrm>
        </p:spPr>
        <p:txBody>
          <a:bodyPr/>
          <a:lstStyle/>
          <a:p>
            <a:pPr marL="139700" indent="0">
              <a:buNone/>
            </a:pPr>
            <a:r>
              <a:rPr lang="en-US" sz="1300" b="1">
                <a:solidFill>
                  <a:schemeClr val="tx1"/>
                </a:solidFill>
                <a:latin typeface="Gill Sans"/>
              </a:rPr>
              <a:t>DO: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/>
                </a:solidFill>
                <a:latin typeface="Gill Sans"/>
              </a:rPr>
              <a:t>Post videos that show your community and residents in their 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best light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/>
                </a:solidFill>
                <a:latin typeface="Gill Sans"/>
              </a:rPr>
              <a:t>Post videos 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separately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from photos and photo albums.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/>
                </a:solidFill>
                <a:latin typeface="Gill Sans"/>
              </a:rPr>
              <a:t>When posting a </a:t>
            </a:r>
            <a:r>
              <a:rPr lang="en-US" sz="1100" err="1">
                <a:solidFill>
                  <a:schemeClr val="tx1"/>
                </a:solidFill>
                <a:latin typeface="Gill Sans"/>
              </a:rPr>
              <a:t>SalesMail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video, you can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 delete the link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 once it has 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auto-populated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in the post.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/>
                </a:solidFill>
                <a:latin typeface="Gill Sans"/>
              </a:rPr>
              <a:t>Do ensure the music selection is 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clean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and an 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appropriate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version.</a:t>
            </a:r>
          </a:p>
          <a:p>
            <a:pPr marL="139700" indent="0">
              <a:buNone/>
            </a:pPr>
            <a:r>
              <a:rPr lang="en-US" sz="1300" b="1">
                <a:solidFill>
                  <a:schemeClr val="tx1"/>
                </a:solidFill>
                <a:latin typeface="Gill Sans"/>
              </a:rPr>
              <a:t>DON'T:</a:t>
            </a:r>
            <a:endParaRPr lang="en-US" sz="1300">
              <a:solidFill>
                <a:schemeClr val="tx1"/>
              </a:solidFill>
              <a:latin typeface="Gill San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/>
                </a:solidFill>
                <a:latin typeface="Gill Sans"/>
              </a:rPr>
              <a:t>Play 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inappropriate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or </a:t>
            </a:r>
            <a:r>
              <a:rPr lang="en-US" sz="1100" b="1">
                <a:solidFill>
                  <a:schemeClr val="tx1"/>
                </a:solidFill>
                <a:latin typeface="Gill Sans"/>
              </a:rPr>
              <a:t>copyrighted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music. Copyrighted music could cause your video to be taken down on the platform.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100" b="1">
                <a:solidFill>
                  <a:schemeClr val="tx1"/>
                </a:solidFill>
                <a:latin typeface="Gill Sans"/>
              </a:rPr>
              <a:t>Disclose personal information</a:t>
            </a:r>
            <a:r>
              <a:rPr lang="en-US" sz="1100">
                <a:solidFill>
                  <a:schemeClr val="tx1"/>
                </a:solidFill>
                <a:latin typeface="Gill Sans"/>
              </a:rPr>
              <a:t> about residents in videos.</a:t>
            </a:r>
          </a:p>
          <a:p>
            <a:pPr marL="139700" indent="0">
              <a:buNone/>
            </a:pPr>
            <a:endParaRPr lang="en-US">
              <a:latin typeface="Gill Sans"/>
            </a:endParaRPr>
          </a:p>
          <a:p>
            <a:pPr marL="139700" indent="0">
              <a:buNone/>
            </a:pPr>
            <a:endParaRPr lang="en-US"/>
          </a:p>
        </p:txBody>
      </p:sp>
      <p:pic>
        <p:nvPicPr>
          <p:cNvPr id="4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BBB01D-2C02-3EBD-ACBA-5A7409B4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14" y="2714535"/>
            <a:ext cx="2109328" cy="1011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ADE999-F4D2-20B0-F1C9-8919539117B4}"/>
              </a:ext>
            </a:extLst>
          </p:cNvPr>
          <p:cNvSpPr txBox="1"/>
          <p:nvPr/>
        </p:nvSpPr>
        <p:spPr>
          <a:xfrm>
            <a:off x="3568426" y="2182073"/>
            <a:ext cx="42611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Gill Sans"/>
                <a:hlinkClick r:id="rId4"/>
              </a:rPr>
              <a:t>Solstice Senior Living </a:t>
            </a:r>
            <a:endParaRPr lang="en-US">
              <a:latin typeface="Gill Sans"/>
            </a:endParaRPr>
          </a:p>
          <a:p>
            <a:pPr algn="ctr"/>
            <a:r>
              <a:rPr lang="en-US">
                <a:latin typeface="Gill Sans"/>
                <a:hlinkClick r:id="rId4"/>
              </a:rPr>
              <a:t>at Columbia</a:t>
            </a:r>
            <a:endParaRPr lang="en-US">
              <a:latin typeface="Gill San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D93F79-D645-433F-A2B2-5CFFFE98F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495" y="1286178"/>
            <a:ext cx="1749215" cy="2028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EC317-3CB0-2322-9D62-FD271D170C84}"/>
              </a:ext>
            </a:extLst>
          </p:cNvPr>
          <p:cNvSpPr txBox="1"/>
          <p:nvPr/>
        </p:nvSpPr>
        <p:spPr>
          <a:xfrm>
            <a:off x="6506608" y="919608"/>
            <a:ext cx="40500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/>
                <a:hlinkClick r:id="rId6"/>
              </a:rPr>
              <a:t>Solstice Senior Living at Austin</a:t>
            </a:r>
            <a:endParaRPr lang="en-US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82537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CD02-E0CC-42F2-8D23-27D3F713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66" y="-88488"/>
            <a:ext cx="7543800" cy="840939"/>
          </a:xfrm>
        </p:spPr>
        <p:txBody>
          <a:bodyPr/>
          <a:lstStyle/>
          <a:p>
            <a:r>
              <a:rPr lang="en-US" sz="3000">
                <a:latin typeface="Gill Sans"/>
              </a:rPr>
              <a:t>The Do's and Don'ts of Social Media (captions)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445D-2113-4F0E-B2CA-132EE8C7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748" y="918964"/>
            <a:ext cx="8652884" cy="3657316"/>
          </a:xfrm>
        </p:spPr>
        <p:txBody>
          <a:bodyPr/>
          <a:lstStyle/>
          <a:p>
            <a:pPr marL="139700" indent="0">
              <a:buNone/>
            </a:pPr>
            <a:r>
              <a:rPr lang="en-US" sz="2000" b="1">
                <a:solidFill>
                  <a:schemeClr val="tx1"/>
                </a:solidFill>
                <a:latin typeface="Gill Sans"/>
              </a:rPr>
              <a:t>DO: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tx1"/>
                </a:solidFill>
                <a:latin typeface="Gill Sans"/>
              </a:rPr>
              <a:t>Keep captions </a:t>
            </a:r>
            <a:r>
              <a:rPr lang="en-US" sz="2000" b="1">
                <a:solidFill>
                  <a:schemeClr val="tx1"/>
                </a:solidFill>
                <a:latin typeface="Gill Sans"/>
              </a:rPr>
              <a:t>short</a:t>
            </a:r>
            <a:r>
              <a:rPr lang="en-US" sz="2000">
                <a:solidFill>
                  <a:schemeClr val="tx1"/>
                </a:solidFill>
                <a:latin typeface="Gill Sans"/>
              </a:rPr>
              <a:t> and </a:t>
            </a:r>
            <a:r>
              <a:rPr lang="en-US" sz="2000" b="1">
                <a:solidFill>
                  <a:schemeClr val="tx1"/>
                </a:solidFill>
                <a:latin typeface="Gill Sans"/>
              </a:rPr>
              <a:t>sweet</a:t>
            </a:r>
            <a:r>
              <a:rPr lang="en-US" sz="2000">
                <a:solidFill>
                  <a:schemeClr val="tx1"/>
                </a:solidFill>
                <a:latin typeface="Gill Sans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chemeClr val="tx1"/>
                </a:solidFill>
                <a:latin typeface="Gill Sans"/>
              </a:rPr>
              <a:t>Tag</a:t>
            </a:r>
            <a:r>
              <a:rPr lang="en-US" sz="2000">
                <a:solidFill>
                  <a:schemeClr val="tx1"/>
                </a:solidFill>
                <a:latin typeface="Gill Sans"/>
              </a:rPr>
              <a:t> businesses, entertainers, locations, other Solstice communities and any other pages that might be relevant to your post.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tx1"/>
                </a:solidFill>
                <a:latin typeface="Gill Sans"/>
              </a:rPr>
              <a:t>Use </a:t>
            </a:r>
            <a:r>
              <a:rPr lang="en-US" sz="2000" b="1">
                <a:solidFill>
                  <a:schemeClr val="tx1"/>
                </a:solidFill>
                <a:latin typeface="Gill Sans"/>
              </a:rPr>
              <a:t>spell check</a:t>
            </a:r>
            <a:r>
              <a:rPr lang="en-US" sz="2000">
                <a:solidFill>
                  <a:schemeClr val="tx1"/>
                </a:solidFill>
                <a:latin typeface="Gill Sans"/>
              </a:rPr>
              <a:t> and </a:t>
            </a:r>
            <a:r>
              <a:rPr lang="en-US" sz="2000" b="1">
                <a:solidFill>
                  <a:schemeClr val="tx1"/>
                </a:solidFill>
                <a:latin typeface="Gill Sans"/>
              </a:rPr>
              <a:t>read your caption</a:t>
            </a:r>
            <a:r>
              <a:rPr lang="en-US" sz="2000">
                <a:solidFill>
                  <a:schemeClr val="tx1"/>
                </a:solidFill>
                <a:latin typeface="Gill Sans"/>
              </a:rPr>
              <a:t> before posting.</a:t>
            </a:r>
          </a:p>
          <a:p>
            <a:pPr marL="139700" indent="0">
              <a:buNone/>
            </a:pPr>
            <a:r>
              <a:rPr lang="en-US" sz="2000" b="1">
                <a:solidFill>
                  <a:schemeClr val="tx1"/>
                </a:solidFill>
                <a:latin typeface="Gill Sans"/>
              </a:rPr>
              <a:t>DON'T:</a:t>
            </a:r>
            <a:endParaRPr lang="en-US" sz="2000">
              <a:solidFill>
                <a:schemeClr val="tx1"/>
              </a:solidFill>
              <a:latin typeface="Gill San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tx1"/>
                </a:solidFill>
                <a:latin typeface="Gill Sans"/>
              </a:rPr>
              <a:t>Use residents' full names. </a:t>
            </a:r>
            <a:r>
              <a:rPr lang="en-US" sz="2000" b="1">
                <a:solidFill>
                  <a:schemeClr val="tx1"/>
                </a:solidFill>
                <a:latin typeface="Gill Sans"/>
              </a:rPr>
              <a:t>First name</a:t>
            </a:r>
            <a:r>
              <a:rPr lang="en-US" sz="2000">
                <a:solidFill>
                  <a:schemeClr val="tx1"/>
                </a:solidFill>
                <a:latin typeface="Gill Sans"/>
              </a:rPr>
              <a:t> and </a:t>
            </a:r>
            <a:r>
              <a:rPr lang="en-US" sz="2000" b="1">
                <a:solidFill>
                  <a:schemeClr val="tx1"/>
                </a:solidFill>
                <a:latin typeface="Gill Sans"/>
              </a:rPr>
              <a:t>last initial</a:t>
            </a:r>
            <a:r>
              <a:rPr lang="en-US" sz="2000">
                <a:solidFill>
                  <a:schemeClr val="tx1"/>
                </a:solidFill>
                <a:latin typeface="Gill Sans"/>
              </a:rPr>
              <a:t> is ideal.</a:t>
            </a:r>
          </a:p>
          <a:p>
            <a:pPr marL="139700" indent="0">
              <a:buNone/>
            </a:pPr>
            <a:endParaRPr lang="en-US" sz="2000">
              <a:latin typeface="Gill Sans"/>
            </a:endParaRPr>
          </a:p>
          <a:p>
            <a:pPr marL="13970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9199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F64F-4B0E-C29A-154C-504EEB26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65" y="-161401"/>
            <a:ext cx="7543800" cy="840939"/>
          </a:xfrm>
        </p:spPr>
        <p:txBody>
          <a:bodyPr/>
          <a:lstStyle/>
          <a:p>
            <a:r>
              <a:rPr lang="en-US" b="1">
                <a:latin typeface="Gill Sans"/>
              </a:rPr>
              <a:t>Examples</a:t>
            </a:r>
          </a:p>
        </p:txBody>
      </p:sp>
      <p:pic>
        <p:nvPicPr>
          <p:cNvPr id="8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0408139-AD1C-9CD5-3343-600AFEC8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4" y="1253142"/>
            <a:ext cx="2571617" cy="3069490"/>
          </a:xfrm>
          <a:prstGeom prst="rect">
            <a:avLst/>
          </a:prstGeom>
        </p:spPr>
      </p:pic>
      <p:pic>
        <p:nvPicPr>
          <p:cNvPr id="9" name="Picture 9" descr="A picture containing text, person, indoor, posing&#10;&#10;Description automatically generated">
            <a:extLst>
              <a:ext uri="{FF2B5EF4-FFF2-40B4-BE49-F238E27FC236}">
                <a16:creationId xmlns:a16="http://schemas.microsoft.com/office/drawing/2014/main" id="{F08E4B27-9E51-1437-33A1-E929773D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41" y="681284"/>
            <a:ext cx="2886075" cy="3516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89A943-8D7E-5517-6E0A-1DEE72A2FF62}"/>
              </a:ext>
            </a:extLst>
          </p:cNvPr>
          <p:cNvSpPr txBox="1"/>
          <p:nvPr/>
        </p:nvSpPr>
        <p:spPr>
          <a:xfrm>
            <a:off x="5149307" y="294611"/>
            <a:ext cx="30248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/>
                <a:hlinkClick r:id="rId4"/>
              </a:rPr>
              <a:t>Solstice Senior Living at Palatine</a:t>
            </a:r>
            <a:endParaRPr lang="en-US">
              <a:latin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1A581-3026-CC19-084E-3E5E0356654F}"/>
              </a:ext>
            </a:extLst>
          </p:cNvPr>
          <p:cNvSpPr txBox="1"/>
          <p:nvPr/>
        </p:nvSpPr>
        <p:spPr>
          <a:xfrm>
            <a:off x="392763" y="817224"/>
            <a:ext cx="40181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/>
                <a:hlinkClick r:id="rId5"/>
              </a:rPr>
              <a:t>Solstice Senior Living at Mesa View</a:t>
            </a:r>
            <a:endParaRPr lang="en-US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1654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CD02-E0CC-42F2-8D23-27D3F713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21" y="-68781"/>
            <a:ext cx="7543800" cy="840939"/>
          </a:xfrm>
        </p:spPr>
        <p:txBody>
          <a:bodyPr/>
          <a:lstStyle/>
          <a:p>
            <a:r>
              <a:rPr lang="en-US" sz="2400" b="1">
                <a:latin typeface="Gill Sans"/>
              </a:rPr>
              <a:t>The Do's and Don'ts of Social Media (monitoring)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445D-2113-4F0E-B2CA-132EE8C7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3" y="833567"/>
            <a:ext cx="5237022" cy="3657316"/>
          </a:xfrm>
        </p:spPr>
        <p:txBody>
          <a:bodyPr/>
          <a:lstStyle/>
          <a:p>
            <a:pPr marL="139700" indent="0">
              <a:buNone/>
            </a:pPr>
            <a:r>
              <a:rPr lang="en-US" b="1">
                <a:solidFill>
                  <a:schemeClr val="tx1"/>
                </a:solidFill>
                <a:latin typeface="Gill Sans"/>
              </a:rPr>
              <a:t>DO: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b="1">
                <a:solidFill>
                  <a:schemeClr val="tx1"/>
                </a:solidFill>
                <a:latin typeface="Gill Sans"/>
              </a:rPr>
              <a:t>Monitor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 the </a:t>
            </a:r>
            <a:r>
              <a:rPr lang="en-US" sz="1300" b="1">
                <a:solidFill>
                  <a:schemeClr val="tx1"/>
                </a:solidFill>
                <a:latin typeface="Gill Sans"/>
              </a:rPr>
              <a:t>comments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 and d</a:t>
            </a:r>
            <a:r>
              <a:rPr lang="en-US" sz="1300" b="1">
                <a:solidFill>
                  <a:schemeClr val="tx1"/>
                </a:solidFill>
                <a:latin typeface="Gill Sans"/>
              </a:rPr>
              <a:t>irect messages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 on your Facebook page </a:t>
            </a:r>
            <a:r>
              <a:rPr lang="en-US" sz="1300" b="1">
                <a:solidFill>
                  <a:schemeClr val="tx1"/>
                </a:solidFill>
                <a:latin typeface="Gill Sans"/>
              </a:rPr>
              <a:t>every day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 and reply to them in a </a:t>
            </a:r>
            <a:r>
              <a:rPr lang="en-US" sz="1300" b="1">
                <a:solidFill>
                  <a:schemeClr val="tx1"/>
                </a:solidFill>
                <a:latin typeface="Gill Sans"/>
              </a:rPr>
              <a:t>timely manner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b="1">
                <a:solidFill>
                  <a:schemeClr val="tx1"/>
                </a:solidFill>
                <a:latin typeface="Gill Sans"/>
              </a:rPr>
              <a:t>Hide unproductive negative comments.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 Hiding the comment is preferable to deleting the comment altogether because it's less likely the commenter will realize and continue complaining.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i="1">
                <a:solidFill>
                  <a:schemeClr val="tx1"/>
                </a:solidFill>
                <a:latin typeface="Gill Sans"/>
              </a:rPr>
              <a:t>We don't necessarily recommend hiding every negative comment. If someone has a valid concern, it can be worthwhile to respond and try to take it offline by asking the user to call or email your community.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tx1"/>
                </a:solidFill>
                <a:latin typeface="Gill Sans"/>
              </a:rPr>
              <a:t>Reply to</a:t>
            </a:r>
            <a:r>
              <a:rPr lang="en-US" sz="1300" b="1">
                <a:solidFill>
                  <a:schemeClr val="tx1"/>
                </a:solidFill>
                <a:latin typeface="Gill Sans"/>
              </a:rPr>
              <a:t> serious inquiries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 and offer your community phone number for prospects and family members to reach out.</a:t>
            </a:r>
          </a:p>
          <a:p>
            <a:pPr marL="139700" indent="0">
              <a:buNone/>
            </a:pPr>
            <a:r>
              <a:rPr lang="en-US" b="1">
                <a:solidFill>
                  <a:schemeClr val="tx1"/>
                </a:solidFill>
                <a:latin typeface="Gill Sans"/>
              </a:rPr>
              <a:t>DON'T:</a:t>
            </a:r>
            <a:endParaRPr lang="en-US">
              <a:solidFill>
                <a:schemeClr val="tx1"/>
              </a:solidFill>
              <a:latin typeface="Gill San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tx1"/>
                </a:solidFill>
                <a:latin typeface="Gill Sans"/>
              </a:rPr>
              <a:t>Use a </a:t>
            </a:r>
            <a:r>
              <a:rPr lang="en-US" sz="1300" b="1">
                <a:solidFill>
                  <a:schemeClr val="tx1"/>
                </a:solidFill>
                <a:latin typeface="Gill Sans"/>
              </a:rPr>
              <a:t>resident's full name</a:t>
            </a:r>
            <a:r>
              <a:rPr lang="en-US" sz="1300">
                <a:solidFill>
                  <a:schemeClr val="tx1"/>
                </a:solidFill>
                <a:latin typeface="Gill Sans"/>
              </a:rPr>
              <a:t> when corresponding via comments or direct message.</a:t>
            </a:r>
          </a:p>
          <a:p>
            <a:pPr marL="139700" indent="0">
              <a:buNone/>
            </a:pPr>
            <a:endParaRPr lang="en-US"/>
          </a:p>
        </p:txBody>
      </p:sp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995768-59E2-EC76-29EC-6126C888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21" y="868113"/>
            <a:ext cx="2110021" cy="3287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F015D-29D4-709C-86D9-70CDEE4CD72D}"/>
              </a:ext>
            </a:extLst>
          </p:cNvPr>
          <p:cNvSpPr txBox="1"/>
          <p:nvPr/>
        </p:nvSpPr>
        <p:spPr>
          <a:xfrm>
            <a:off x="5888872" y="4175508"/>
            <a:ext cx="25303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/>
                <a:hlinkClick r:id="rId4"/>
              </a:rPr>
              <a:t>Solstice Senior Living at Auburn</a:t>
            </a:r>
            <a:endParaRPr lang="en-US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4871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DF07-6151-6776-CE6D-D85EADCA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4" y="109677"/>
            <a:ext cx="7543800" cy="389755"/>
          </a:xfrm>
        </p:spPr>
        <p:txBody>
          <a:bodyPr/>
          <a:lstStyle/>
          <a:p>
            <a:r>
              <a:rPr lang="en-US" b="1">
                <a:latin typeface="Gill Sans"/>
              </a:rPr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9E9FC-726F-CE72-FEE7-E1E521C7D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EA257A-9AE4-20A1-E97C-C6E33E7B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7" y="500781"/>
            <a:ext cx="8196627" cy="420488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45A18EC8-2E99-0F59-3C7D-6A290B8E7F45}"/>
              </a:ext>
            </a:extLst>
          </p:cNvPr>
          <p:cNvSpPr/>
          <p:nvPr/>
        </p:nvSpPr>
        <p:spPr>
          <a:xfrm>
            <a:off x="6364309" y="3333846"/>
            <a:ext cx="644287" cy="1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5FEE9B0-DF73-51F7-9BE4-287887B7E9E8}"/>
              </a:ext>
            </a:extLst>
          </p:cNvPr>
          <p:cNvSpPr txBox="1">
            <a:spLocks/>
          </p:cNvSpPr>
          <p:nvPr/>
        </p:nvSpPr>
        <p:spPr>
          <a:xfrm>
            <a:off x="6939218" y="3175171"/>
            <a:ext cx="2096058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400">
                <a:solidFill>
                  <a:schemeClr val="tx1"/>
                </a:solidFill>
                <a:latin typeface="Gill Sans"/>
              </a:rPr>
              <a:t>Switch to "All comments"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2D3DD0-6B34-85B0-B199-F91B096D0E4B}"/>
              </a:ext>
            </a:extLst>
          </p:cNvPr>
          <p:cNvSpPr txBox="1">
            <a:spLocks/>
          </p:cNvSpPr>
          <p:nvPr/>
        </p:nvSpPr>
        <p:spPr>
          <a:xfrm>
            <a:off x="6977816" y="3602345"/>
            <a:ext cx="1662008" cy="48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400">
                <a:solidFill>
                  <a:schemeClr val="tx1"/>
                </a:solidFill>
                <a:latin typeface="Gill Sans"/>
              </a:rPr>
              <a:t>Click on the three dots to bring up the "Hide comment" option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F042B8F-8B28-C646-A886-3328BEAE7C63}"/>
              </a:ext>
            </a:extLst>
          </p:cNvPr>
          <p:cNvSpPr/>
          <p:nvPr/>
        </p:nvSpPr>
        <p:spPr>
          <a:xfrm>
            <a:off x="6364309" y="3767897"/>
            <a:ext cx="644287" cy="166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34BC-CAEC-A284-DBAD-FDEA24C6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ill Sans"/>
              </a:rPr>
              <a:t>Examples of MP&amp;F Content</a:t>
            </a:r>
          </a:p>
        </p:txBody>
      </p:sp>
      <p:pic>
        <p:nvPicPr>
          <p:cNvPr id="4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05762504-A9AD-F9F3-387E-9DDB037C3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10" y="1053755"/>
            <a:ext cx="2743200" cy="32330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BDB982F-857E-7AB4-E18A-A3A9BE7D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065" y="1007022"/>
            <a:ext cx="2340456" cy="3641835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45510B54-4E90-DB11-2028-555329F7D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69" y="1685229"/>
            <a:ext cx="3084786" cy="22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2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800100" y="1665036"/>
            <a:ext cx="7543800" cy="84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B5965"/>
              </a:buClr>
              <a:buSzPts val="3600"/>
              <a:buFont typeface="Arial"/>
              <a:buNone/>
            </a:pPr>
            <a:r>
              <a:rPr lang="en" b="1">
                <a:latin typeface="Gill Sans"/>
                <a:ea typeface="Gill Sans"/>
                <a:cs typeface="Gill Sans"/>
                <a:sym typeface="Gill Sans"/>
              </a:rPr>
              <a:t>Questions &amp; Answers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975C-047D-3FFD-F929-CF530A2B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Gill Sans"/>
              </a:rPr>
              <a:t>Accessing Your Facebook Page</a:t>
            </a:r>
            <a:endParaRPr lang="en-US" b="1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486C2D1-0694-2E51-480D-7730427A9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834" y="1056912"/>
            <a:ext cx="8571977" cy="3657316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>
                <a:solidFill>
                  <a:schemeClr val="tx1"/>
                </a:solidFill>
                <a:latin typeface="Gill Sans"/>
              </a:rPr>
              <a:t>1) </a:t>
            </a:r>
            <a:r>
              <a:rPr lang="en-US" sz="1800">
                <a:solidFill>
                  <a:schemeClr val="tx1"/>
                </a:solidFill>
                <a:latin typeface="Gill Sans"/>
              </a:rPr>
              <a:t>Go to</a:t>
            </a:r>
            <a:r>
              <a:rPr lang="en-US" sz="1800" b="1">
                <a:solidFill>
                  <a:schemeClr val="tx1"/>
                </a:solidFill>
                <a:latin typeface="Gill Sans"/>
              </a:rPr>
              <a:t> </a:t>
            </a:r>
            <a:r>
              <a:rPr lang="en-US" sz="1800" b="1">
                <a:solidFill>
                  <a:schemeClr val="tx1"/>
                </a:solidFill>
                <a:latin typeface="Gill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</a:t>
            </a:r>
            <a:r>
              <a:rPr lang="en-US" sz="1800" b="1">
                <a:solidFill>
                  <a:schemeClr val="tx1"/>
                </a:solidFill>
                <a:latin typeface="Gill Sans"/>
              </a:rPr>
              <a:t> </a:t>
            </a:r>
            <a:r>
              <a:rPr lang="en-US" sz="1800">
                <a:solidFill>
                  <a:schemeClr val="tx1"/>
                </a:solidFill>
                <a:latin typeface="Gill Sans"/>
              </a:rPr>
              <a:t>and log in with your email and password.</a:t>
            </a:r>
            <a:endParaRPr lang="en-US" sz="1800" b="1" u="sng">
              <a:solidFill>
                <a:schemeClr val="tx1"/>
              </a:solidFill>
              <a:latin typeface="Gill Sans"/>
            </a:endParaRPr>
          </a:p>
          <a:p>
            <a:pPr marL="139700" indent="0">
              <a:buNone/>
            </a:pPr>
            <a:endParaRPr lang="en-US">
              <a:solidFill>
                <a:schemeClr val="tx1"/>
              </a:solidFill>
              <a:latin typeface="Gill Sans"/>
            </a:endParaRPr>
          </a:p>
          <a:p>
            <a:pPr marL="139700" indent="0">
              <a:buNone/>
            </a:pPr>
            <a:endParaRPr lang="en-US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A1A004-8C2F-676E-B9EA-E8AF44050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3" y="1623631"/>
            <a:ext cx="8581180" cy="32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7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5B69-3F37-CDFD-B97A-96709F0F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84" y="446447"/>
            <a:ext cx="7543800" cy="840939"/>
          </a:xfrm>
        </p:spPr>
        <p:txBody>
          <a:bodyPr/>
          <a:lstStyle/>
          <a:p>
            <a:pPr algn="ctr"/>
            <a:r>
              <a:rPr lang="en-US" b="1">
                <a:latin typeface="Gill Sans"/>
              </a:rPr>
              <a:t>Accessing Your Facebook Page</a:t>
            </a:r>
            <a:endParaRPr lang="en-US">
              <a:latin typeface="Gill Sans"/>
            </a:endParaRPr>
          </a:p>
          <a:p>
            <a:endParaRPr lang="en-US">
              <a:latin typeface="Gill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BB45D-0AFE-7080-52C0-4D1545730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2" y="869112"/>
            <a:ext cx="7543800" cy="3017520"/>
          </a:xfrm>
        </p:spPr>
        <p:txBody>
          <a:bodyPr/>
          <a:lstStyle/>
          <a:p>
            <a:pPr marL="139700" indent="0">
              <a:buNone/>
            </a:pPr>
            <a:r>
              <a:rPr lang="en-US" sz="1600" b="1">
                <a:solidFill>
                  <a:schemeClr val="tx1"/>
                </a:solidFill>
                <a:latin typeface="Gill Sans"/>
              </a:rPr>
              <a:t>2) 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To the left of your screen, click on the </a:t>
            </a:r>
            <a:r>
              <a:rPr lang="en-US" sz="1600" b="1">
                <a:solidFill>
                  <a:schemeClr val="tx1"/>
                </a:solidFill>
                <a:latin typeface="Gill Sans"/>
              </a:rPr>
              <a:t>"🚩 Pages"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 icon.</a:t>
            </a:r>
            <a:endParaRPr lang="en-US" sz="1600" b="1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FF7122-104E-C316-BF3F-D78A1F17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932" y="1286116"/>
            <a:ext cx="1947561" cy="327298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EE0CB68F-8BEA-AD44-5905-CD25AB818E5B}"/>
              </a:ext>
            </a:extLst>
          </p:cNvPr>
          <p:cNvSpPr/>
          <p:nvPr/>
        </p:nvSpPr>
        <p:spPr>
          <a:xfrm>
            <a:off x="3865769" y="3255408"/>
            <a:ext cx="1410663" cy="282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547442A-CD27-E2B8-D603-072053694EB8}"/>
              </a:ext>
            </a:extLst>
          </p:cNvPr>
          <p:cNvSpPr txBox="1">
            <a:spLocks/>
          </p:cNvSpPr>
          <p:nvPr/>
        </p:nvSpPr>
        <p:spPr>
          <a:xfrm>
            <a:off x="5329033" y="3155071"/>
            <a:ext cx="2667558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Click this icon to access your Facebook page(s).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2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5B69-3F37-CDFD-B97A-96709F0F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84" y="446447"/>
            <a:ext cx="7543800" cy="840939"/>
          </a:xfrm>
        </p:spPr>
        <p:txBody>
          <a:bodyPr/>
          <a:lstStyle/>
          <a:p>
            <a:pPr algn="ctr"/>
            <a:r>
              <a:rPr lang="en-US" b="1">
                <a:latin typeface="Gill Sans"/>
              </a:rPr>
              <a:t>Accessing Your Facebook Page</a:t>
            </a:r>
            <a:endParaRPr lang="en-US">
              <a:latin typeface="Gill Sans"/>
            </a:endParaRPr>
          </a:p>
          <a:p>
            <a:endParaRPr lang="en-US">
              <a:latin typeface="Gill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BB45D-0AFE-7080-52C0-4D1545730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2" y="869112"/>
            <a:ext cx="7543800" cy="3017520"/>
          </a:xfrm>
        </p:spPr>
        <p:txBody>
          <a:bodyPr/>
          <a:lstStyle/>
          <a:p>
            <a:pPr marL="139700" indent="0">
              <a:buNone/>
            </a:pPr>
            <a:r>
              <a:rPr lang="en-US" sz="1600" b="1">
                <a:solidFill>
                  <a:schemeClr val="tx1"/>
                </a:solidFill>
                <a:latin typeface="Gill Sans"/>
              </a:rPr>
              <a:t>3) 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Under "Pages You Manage," find your community's name and click on it.</a:t>
            </a:r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2C8DD14-AC9A-70C7-A9FE-896E53031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32" y="1436808"/>
            <a:ext cx="7199453" cy="74347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105C5FD-BBF4-6B95-7C74-369E1332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33" y="2175510"/>
            <a:ext cx="7199452" cy="20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5B69-3F37-CDFD-B97A-96709F0F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84" y="446447"/>
            <a:ext cx="7543800" cy="840939"/>
          </a:xfrm>
        </p:spPr>
        <p:txBody>
          <a:bodyPr/>
          <a:lstStyle/>
          <a:p>
            <a:pPr algn="ctr"/>
            <a:r>
              <a:rPr lang="en-US" b="1">
                <a:latin typeface="Gill Sans"/>
              </a:rPr>
              <a:t>Accessing Your Facebook Page</a:t>
            </a:r>
            <a:endParaRPr lang="en-US">
              <a:latin typeface="Gill Sans"/>
            </a:endParaRPr>
          </a:p>
          <a:p>
            <a:endParaRPr lang="en-US">
              <a:latin typeface="Gill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BB45D-0AFE-7080-52C0-4D1545730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2" y="869112"/>
            <a:ext cx="7543800" cy="3017520"/>
          </a:xfrm>
        </p:spPr>
        <p:txBody>
          <a:bodyPr/>
          <a:lstStyle/>
          <a:p>
            <a:pPr marL="139700" indent="0">
              <a:buNone/>
            </a:pPr>
            <a:r>
              <a:rPr lang="en-US" sz="1600" b="1">
                <a:solidFill>
                  <a:schemeClr val="tx1"/>
                </a:solidFill>
                <a:latin typeface="Gill Sans"/>
              </a:rPr>
              <a:t>4) 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You've made it to your community's Facebook page! Now you can create posts, check notifications and respond to messages.</a:t>
            </a:r>
          </a:p>
        </p:txBody>
      </p:sp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49100F-A2D9-1446-77FB-15718ED0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48" y="1540384"/>
            <a:ext cx="7402010" cy="34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726C-C6D0-93D7-6827-322BD6B1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34" y="-178104"/>
            <a:ext cx="7543800" cy="840939"/>
          </a:xfrm>
        </p:spPr>
        <p:txBody>
          <a:bodyPr/>
          <a:lstStyle/>
          <a:p>
            <a:pPr algn="ctr"/>
            <a:r>
              <a:rPr lang="en-US" b="1">
                <a:latin typeface="Gill Sans"/>
              </a:rPr>
              <a:t>Posting Content on Facebook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CD8227-E85B-43F1-9D3A-B7770209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6" y="1160668"/>
            <a:ext cx="7769456" cy="358956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A01EA8BA-1BAE-6F1B-8E54-CA2FA1247372}"/>
              </a:ext>
            </a:extLst>
          </p:cNvPr>
          <p:cNvSpPr/>
          <p:nvPr/>
        </p:nvSpPr>
        <p:spPr>
          <a:xfrm>
            <a:off x="6808499" y="3737021"/>
            <a:ext cx="1410663" cy="282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ABBDC3-FA4D-961D-E8BF-702DB1F34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695" y="666555"/>
            <a:ext cx="7543800" cy="492793"/>
          </a:xfrm>
        </p:spPr>
        <p:txBody>
          <a:bodyPr/>
          <a:lstStyle/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To post content, click on the "Create Post" button on your community's Facebook page. </a:t>
            </a:r>
            <a:endParaRPr lang="en-US" sz="1600" b="1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8543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E1D5-02FA-7FB2-0420-37ED74F0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Gill Sans"/>
              </a:rPr>
              <a:t>Posting Content on Facebook</a:t>
            </a:r>
            <a:endParaRPr lang="en-US" b="1"/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1DEA6B0-5250-A311-320F-FFFD2BED3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69" y="1008701"/>
            <a:ext cx="3220655" cy="363972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4AAFA08-C83D-95ED-9D51-A7491639F011}"/>
              </a:ext>
            </a:extLst>
          </p:cNvPr>
          <p:cNvSpPr/>
          <p:nvPr/>
        </p:nvSpPr>
        <p:spPr>
          <a:xfrm>
            <a:off x="4726636" y="1830275"/>
            <a:ext cx="1410663" cy="282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27F2CE4-C24C-54A8-C03B-B905F7A0D78B}"/>
              </a:ext>
            </a:extLst>
          </p:cNvPr>
          <p:cNvSpPr/>
          <p:nvPr/>
        </p:nvSpPr>
        <p:spPr>
          <a:xfrm>
            <a:off x="4075560" y="3016680"/>
            <a:ext cx="1410663" cy="282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E88C649-54AB-63FC-A76F-B428D642FB51}"/>
              </a:ext>
            </a:extLst>
          </p:cNvPr>
          <p:cNvSpPr txBox="1">
            <a:spLocks/>
          </p:cNvSpPr>
          <p:nvPr/>
        </p:nvSpPr>
        <p:spPr>
          <a:xfrm>
            <a:off x="6160963" y="1729939"/>
            <a:ext cx="2667558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Post caption goes here.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1880AA-A629-A030-E6E8-106087EC7240}"/>
              </a:ext>
            </a:extLst>
          </p:cNvPr>
          <p:cNvSpPr txBox="1">
            <a:spLocks/>
          </p:cNvSpPr>
          <p:nvPr/>
        </p:nvSpPr>
        <p:spPr>
          <a:xfrm>
            <a:off x="5517121" y="2829534"/>
            <a:ext cx="2667558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Add photos/videos by clicking on the green icon.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47D6B77-C55C-CFF9-02DA-4FD7D61C23F6}"/>
              </a:ext>
            </a:extLst>
          </p:cNvPr>
          <p:cNvSpPr/>
          <p:nvPr/>
        </p:nvSpPr>
        <p:spPr>
          <a:xfrm>
            <a:off x="4574718" y="4311597"/>
            <a:ext cx="1410663" cy="282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CA61BD5-E8E1-CE8B-020C-99A0BE935E0D}"/>
              </a:ext>
            </a:extLst>
          </p:cNvPr>
          <p:cNvSpPr txBox="1">
            <a:spLocks/>
          </p:cNvSpPr>
          <p:nvPr/>
        </p:nvSpPr>
        <p:spPr>
          <a:xfrm>
            <a:off x="5987342" y="4138920"/>
            <a:ext cx="2667558" cy="4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sz="1600">
                <a:solidFill>
                  <a:schemeClr val="tx1"/>
                </a:solidFill>
                <a:latin typeface="Gill Sans"/>
              </a:rPr>
              <a:t>When you're done, click "Post"!</a:t>
            </a:r>
          </a:p>
        </p:txBody>
      </p:sp>
    </p:spTree>
    <p:extLst>
      <p:ext uri="{BB962C8B-B14F-4D97-AF65-F5344CB8AC3E}">
        <p14:creationId xmlns:p14="http://schemas.microsoft.com/office/powerpoint/2010/main" val="286036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AB1-7209-F94F-453E-DF06E076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6" y="-255269"/>
            <a:ext cx="7543800" cy="840939"/>
          </a:xfrm>
        </p:spPr>
        <p:txBody>
          <a:bodyPr/>
          <a:lstStyle/>
          <a:p>
            <a:r>
              <a:rPr lang="en-US" sz="3200" b="1">
                <a:latin typeface="Gill Sans"/>
              </a:rPr>
              <a:t>How to Get to Meta Business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66E47-5DD9-8CC3-092B-5E1325B6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91" y="543384"/>
            <a:ext cx="7543800" cy="3213033"/>
          </a:xfrm>
        </p:spPr>
        <p:txBody>
          <a:bodyPr/>
          <a:lstStyle/>
          <a:p>
            <a:r>
              <a:rPr lang="en-US" sz="1600" b="1">
                <a:solidFill>
                  <a:schemeClr val="tx1"/>
                </a:solidFill>
                <a:latin typeface="Gill Sans"/>
              </a:rPr>
              <a:t>1) </a:t>
            </a:r>
            <a:r>
              <a:rPr lang="en-US" sz="1600">
                <a:solidFill>
                  <a:schemeClr val="tx1"/>
                </a:solidFill>
                <a:latin typeface="Gill Sans"/>
              </a:rPr>
              <a:t>Go to</a:t>
            </a:r>
            <a:r>
              <a:rPr lang="en-US" sz="1600">
                <a:latin typeface="Gill Sans"/>
              </a:rPr>
              <a:t> </a:t>
            </a:r>
            <a:r>
              <a:rPr lang="en-US" sz="1600">
                <a:latin typeface="Gill Sans"/>
                <a:hlinkClick r:id="rId2"/>
              </a:rPr>
              <a:t>business.facebook.com</a:t>
            </a:r>
            <a:endParaRPr lang="en-US" sz="1600">
              <a:latin typeface="Gill Sans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4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566F9F9-6E36-B802-82A2-FABA473FD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8" y="917874"/>
            <a:ext cx="7307679" cy="36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71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eab6b2-fe65-4b41-a78e-441ff411c91b" xsi:nil="true"/>
    <lcf76f155ced4ddcb4097134ff3c332f xmlns="951453a4-288e-4bc1-839b-196753d4fe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D5A81EC67C5469AC08D3C910D2FF4" ma:contentTypeVersion="16" ma:contentTypeDescription="Create a new document." ma:contentTypeScope="" ma:versionID="6e4834d8564b6791547f38f871933628">
  <xsd:schema xmlns:xsd="http://www.w3.org/2001/XMLSchema" xmlns:xs="http://www.w3.org/2001/XMLSchema" xmlns:p="http://schemas.microsoft.com/office/2006/metadata/properties" xmlns:ns2="951453a4-288e-4bc1-839b-196753d4feb5" xmlns:ns3="83eab6b2-fe65-4b41-a78e-441ff411c91b" targetNamespace="http://schemas.microsoft.com/office/2006/metadata/properties" ma:root="true" ma:fieldsID="b6aca7afe1873559ce5db1e49a1084d2" ns2:_="" ns3:_="">
    <xsd:import namespace="951453a4-288e-4bc1-839b-196753d4feb5"/>
    <xsd:import namespace="83eab6b2-fe65-4b41-a78e-441ff411c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453a4-288e-4bc1-839b-196753d4f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82271fb-40a8-411f-8a32-14e10a3a06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ab6b2-fe65-4b41-a78e-441ff411c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16e84d-c729-4a79-94e7-afa240daba28}" ma:internalName="TaxCatchAll" ma:showField="CatchAllData" ma:web="83eab6b2-fe65-4b41-a78e-441ff411c9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9C133-3070-4911-A716-B5CF33BC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6BD2EF-BD93-40B3-9BD5-BACE3FC9E57D}">
  <ds:schemaRefs>
    <ds:schemaRef ds:uri="83eab6b2-fe65-4b41-a78e-441ff411c91b"/>
    <ds:schemaRef ds:uri="951453a4-288e-4bc1-839b-196753d4feb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BDB501-05EE-4F43-8934-D384BDA233E6}">
  <ds:schemaRefs>
    <ds:schemaRef ds:uri="83eab6b2-fe65-4b41-a78e-441ff411c91b"/>
    <ds:schemaRef ds:uri="951453a4-288e-4bc1-839b-196753d4fe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29</Slides>
  <Notes>7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Retrospect</vt:lpstr>
      <vt:lpstr>Social Media and  Reputation Management</vt:lpstr>
      <vt:lpstr>Overview</vt:lpstr>
      <vt:lpstr>Accessing Your Facebook Page</vt:lpstr>
      <vt:lpstr>Accessing Your Facebook Page </vt:lpstr>
      <vt:lpstr>Accessing Your Facebook Page </vt:lpstr>
      <vt:lpstr>Accessing Your Facebook Page </vt:lpstr>
      <vt:lpstr>Posting Content on Facebook</vt:lpstr>
      <vt:lpstr>Posting Content on Facebook</vt:lpstr>
      <vt:lpstr>How to Get to Meta Business Suite</vt:lpstr>
      <vt:lpstr>How to Get to Meta Business Suite</vt:lpstr>
      <vt:lpstr>How to Get to Meta Business Suite</vt:lpstr>
      <vt:lpstr>PowerPoint Presentation</vt:lpstr>
      <vt:lpstr>PowerPoint Presentation</vt:lpstr>
      <vt:lpstr>PowerPoint Presentation</vt:lpstr>
      <vt:lpstr>How to Get to Meta Business Suite (from your community Facebook page)</vt:lpstr>
      <vt:lpstr>How to Get to Meta Business Suite (from your community Facebook page)</vt:lpstr>
      <vt:lpstr>Scheduling Content (Meta Business Suite)</vt:lpstr>
      <vt:lpstr>Scheduling Content (Meta Business Suite) </vt:lpstr>
      <vt:lpstr>Scheduling Content (Meta Business Suite) </vt:lpstr>
      <vt:lpstr>Scheduling Content (Meta Business Suite)</vt:lpstr>
      <vt:lpstr>The Do's and Don'ts of Social Media (photos) </vt:lpstr>
      <vt:lpstr>Examples</vt:lpstr>
      <vt:lpstr>The Do's and Don'ts of Social Media (videos) </vt:lpstr>
      <vt:lpstr>The Do's and Don'ts of Social Media (captions) </vt:lpstr>
      <vt:lpstr>Examples</vt:lpstr>
      <vt:lpstr>The Do's and Don'ts of Social Media (monitoring) </vt:lpstr>
      <vt:lpstr>Example</vt:lpstr>
      <vt:lpstr>Examples of MP&amp;F Content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Ad Review West Region</dc:title>
  <cp:revision>2</cp:revision>
  <dcterms:modified xsi:type="dcterms:W3CDTF">2022-12-20T16:01:30Z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0x010100B81D5A81EC67C5469AC08D3C910D2FF4</vt:lpwstr>
  </property>
  <property fmtid="{D5CDD505-2E9C-101B-9397-08002B2CF9AE}" pid="3" name="MediaServiceImageTags">
    <vt:lpwstr/>
  </property>
</Properties>
</file>